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7" r:id="rId3"/>
    <p:sldId id="262" r:id="rId4"/>
    <p:sldId id="259" r:id="rId5"/>
    <p:sldId id="320" r:id="rId6"/>
    <p:sldId id="273" r:id="rId7"/>
    <p:sldId id="322" r:id="rId8"/>
    <p:sldId id="310" r:id="rId9"/>
    <p:sldId id="321" r:id="rId10"/>
    <p:sldId id="315" r:id="rId11"/>
    <p:sldId id="319" r:id="rId12"/>
    <p:sldId id="323" r:id="rId13"/>
    <p:sldId id="324" r:id="rId14"/>
    <p:sldId id="290" r:id="rId15"/>
    <p:sldId id="302" r:id="rId16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24"/>
    <a:srgbClr val="E78E23"/>
    <a:srgbClr val="09225B"/>
    <a:srgbClr val="5F5F5F"/>
    <a:srgbClr val="4D4D4D"/>
    <a:srgbClr val="A0C62C"/>
    <a:srgbClr val="CD004D"/>
    <a:srgbClr val="5DA4EB"/>
    <a:srgbClr val="FF1B6E"/>
    <a:srgbClr val="081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811" autoAdjust="0"/>
    <p:restoredTop sz="83317" autoAdjust="0"/>
  </p:normalViewPr>
  <p:slideViewPr>
    <p:cSldViewPr>
      <p:cViewPr varScale="1">
        <p:scale>
          <a:sx n="110" d="100"/>
          <a:sy n="110" d="100"/>
        </p:scale>
        <p:origin x="-1650" y="-96"/>
      </p:cViewPr>
      <p:guideLst>
        <p:guide orient="horz" pos="34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26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Blatt1!$B$1</c:f>
              <c:strCache>
                <c:ptCount val="1"/>
                <c:pt idx="0">
                  <c:v>Umfrage</c:v>
                </c:pt>
              </c:strCache>
            </c:strRef>
          </c:tx>
          <c:dPt>
            <c:idx val="0"/>
            <c:bubble3D val="0"/>
            <c:spPr>
              <a:solidFill>
                <a:srgbClr val="ABCB2A"/>
              </a:solidFill>
            </c:spPr>
          </c:dPt>
          <c:dPt>
            <c:idx val="1"/>
            <c:bubble3D val="0"/>
            <c:spPr>
              <a:solidFill>
                <a:srgbClr val="EA9922"/>
              </a:solidFill>
            </c:spPr>
          </c:dPt>
          <c:dPt>
            <c:idx val="2"/>
            <c:bubble3D val="0"/>
            <c:spPr>
              <a:solidFill>
                <a:srgbClr val="CD004D"/>
              </a:solidFill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cat>
            <c:strRef>
              <c:f>Blatt1!$A$2:$A$6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Blatt1!$B$2:$B$6</c:f>
              <c:numCache>
                <c:formatCode>General</c:formatCode>
                <c:ptCount val="5"/>
                <c:pt idx="0">
                  <c:v>39.5</c:v>
                </c:pt>
                <c:pt idx="1">
                  <c:v>40.4</c:v>
                </c:pt>
                <c:pt idx="2">
                  <c:v>17.2</c:v>
                </c:pt>
                <c:pt idx="3">
                  <c:v>2.6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8D1B3-2836-4F11-A288-1CDFD5962485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4998-37D7-4D7E-9B37-A30ABF4F05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17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F888EE93-667B-0A48-8DAB-77DA2BC7D8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769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A8053BE-0409-6F46-91D4-E94433164954}" type="slidenum">
              <a:rPr lang="de-DE" sz="1200"/>
              <a:pPr/>
              <a:t>1</a:t>
            </a:fld>
            <a:endParaRPr lang="de-DE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837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PRTG: The All-In License Model</a:t>
            </a:r>
          </a:p>
          <a:p>
            <a:pPr marL="171450" marR="0" lvl="2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All PRTG licenses include the entire monitoring feature set and an unlimited number of remote probes as well as at least one failover node for clustering. </a:t>
            </a:r>
          </a:p>
          <a:p>
            <a:pPr marL="174625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Licenses of PRTG differ only by two parameters</a:t>
            </a:r>
          </a:p>
          <a:p>
            <a:pPr marL="631825" lvl="3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The maximum number of sensors (100/500/1000/2500/unlimited)</a:t>
            </a:r>
          </a:p>
          <a:p>
            <a:pPr marL="631825" lvl="3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The number of allowed core server installations (1/unlimited/corporate)</a:t>
            </a:r>
            <a:b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175" lvl="2" indent="0">
              <a:buNone/>
            </a:pPr>
            <a:r>
              <a:rPr lang="en-GB" sz="12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Upgrades and Maintenance </a:t>
            </a:r>
          </a:p>
          <a:p>
            <a:pPr marL="288925" lvl="2" indent="-2857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Each PRTG license comes with 12 months maintenance included</a:t>
            </a:r>
          </a:p>
          <a:p>
            <a:pPr marL="288925" lvl="2" indent="-2857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Maintenance includes all updates and new versions</a:t>
            </a:r>
          </a:p>
          <a:p>
            <a:pPr marL="288925" lvl="2" indent="-2857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Upgrade possible at just the price difference without any risk</a:t>
            </a:r>
            <a:b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3175" lvl="2" indent="0">
              <a:buNone/>
            </a:pPr>
            <a:r>
              <a:rPr lang="en-US" sz="12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No add-ons. All-in.</a:t>
            </a:r>
            <a:r>
              <a:rPr lang="en-US" sz="1200" kern="12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No hidden costs</a:t>
            </a:r>
          </a:p>
        </p:txBody>
      </p:sp>
      <p:sp>
        <p:nvSpPr>
          <p:cNvPr id="583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F9DBBC9-C4D7-954B-B565-C5E1F0475316}" type="slidenum">
              <a:rPr lang="de-DE" sz="1200"/>
              <a:pPr/>
              <a:t>10</a:t>
            </a:fld>
            <a:endParaRPr lang="de-DE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837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F5F5F"/>
                </a:solidFill>
                <a:latin typeface="+mn-lt"/>
              </a:rPr>
              <a:t>All PRTG licenses include the entire monitoring feature set,</a:t>
            </a:r>
            <a:r>
              <a:rPr lang="en-US" sz="1200" baseline="0" dirty="0" smtClean="0">
                <a:solidFill>
                  <a:srgbClr val="5F5F5F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5F5F5F"/>
                </a:solidFill>
                <a:latin typeface="+mn-lt"/>
              </a:rPr>
              <a:t>remote probes for the</a:t>
            </a:r>
            <a:r>
              <a:rPr lang="en-US" sz="1200" baseline="0" dirty="0" smtClean="0">
                <a:solidFill>
                  <a:srgbClr val="5F5F5F"/>
                </a:solidFill>
                <a:latin typeface="+mn-lt"/>
              </a:rPr>
              <a:t> monitoring of distributed networks </a:t>
            </a:r>
            <a:r>
              <a:rPr lang="en-US" sz="1200" dirty="0" smtClean="0">
                <a:solidFill>
                  <a:srgbClr val="5F5F5F"/>
                </a:solidFill>
                <a:latin typeface="+mn-lt"/>
              </a:rPr>
              <a:t>as well as at least one failover node for clustering. 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F5F5F"/>
                </a:solidFill>
                <a:latin typeface="+mn-lt"/>
              </a:rPr>
              <a:t>The price starts at just 300 EUR</a:t>
            </a:r>
          </a:p>
          <a:p>
            <a:endParaRPr lang="de-DE" sz="1200" dirty="0">
              <a:latin typeface="+mn-lt"/>
            </a:endParaRPr>
          </a:p>
        </p:txBody>
      </p:sp>
      <p:sp>
        <p:nvSpPr>
          <p:cNvPr id="583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F9DBBC9-C4D7-954B-B565-C5E1F0475316}" type="slidenum">
              <a:rPr lang="de-DE" sz="1200"/>
              <a:pPr/>
              <a:t>11</a:t>
            </a:fld>
            <a:endParaRPr lang="de-DE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837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noProof="0" dirty="0" smtClean="0">
                <a:latin typeface="+mn-lt"/>
              </a:rPr>
              <a:t>All available licenses </a:t>
            </a:r>
            <a:r>
              <a:rPr lang="en-US" sz="1200" baseline="0" noProof="0" dirty="0" smtClean="0">
                <a:latin typeface="+mn-lt"/>
              </a:rPr>
              <a:t>in detail.</a:t>
            </a:r>
            <a:endParaRPr lang="en-US" sz="1200" noProof="0" dirty="0">
              <a:latin typeface="+mn-lt"/>
            </a:endParaRPr>
          </a:p>
        </p:txBody>
      </p:sp>
      <p:sp>
        <p:nvSpPr>
          <p:cNvPr id="583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F9DBBC9-C4D7-954B-B565-C5E1F0475316}" type="slidenum">
              <a:rPr lang="de-DE" sz="1200"/>
              <a:pPr/>
              <a:t>12</a:t>
            </a:fld>
            <a:endParaRPr lang="de-DE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lvl="2" indent="0">
              <a:buNone/>
            </a:pPr>
            <a:r>
              <a:rPr lang="en-US" sz="1200" dirty="0" smtClean="0">
                <a:solidFill>
                  <a:srgbClr val="081A44"/>
                </a:solidFill>
                <a:latin typeface="+mn-lt"/>
              </a:rPr>
              <a:t>Based in Nuremberg, Germany, Paessler has been at the forefront of providing the industry's most powerful, affordable and easy-to-use network solutions since the dawn of the modern Internet. 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100% owned by founders and employees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More than 50 employees from 10 nations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Development and support – all in-house in Germany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US-based sales and pre-sales support team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15 years of constant growth with 25–60% per year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More than 150,000 customer installations in more than 120 countries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Companies of all sizes and all industries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More than 70% of Fortune 100 Enterprises world-wide use one of our products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More than 2,000 authorized resellers world-wide</a:t>
            </a:r>
          </a:p>
          <a:p>
            <a:pPr marL="0" lvl="2"/>
            <a:endParaRPr lang="en-US" dirty="0" smtClean="0"/>
          </a:p>
          <a:p>
            <a:endParaRPr lang="de-DE" dirty="0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FAAAD78-F450-FB44-AF60-3F32EF96F44E}" type="slidenum">
              <a:rPr lang="de-DE" sz="1200"/>
              <a:pPr/>
              <a:t>13</a:t>
            </a:fld>
            <a:endParaRPr lang="de-DE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65538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+mn-lt"/>
              </a:rPr>
              <a:t>Based on a recent customer survey, 97% of our customers would recommend PRTG to colleagues or friends, or have already done so.</a:t>
            </a:r>
            <a:endParaRPr lang="de-DE" dirty="0">
              <a:latin typeface="+mn-lt"/>
            </a:endParaRPr>
          </a:p>
        </p:txBody>
      </p:sp>
      <p:sp>
        <p:nvSpPr>
          <p:cNvPr id="6553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CC955C1-A5F2-8043-AABC-19FAF0AA7C37}" type="slidenum">
              <a:rPr lang="de-DE" sz="1200"/>
              <a:pPr/>
              <a:t>14</a:t>
            </a:fld>
            <a:endParaRPr lang="de-DE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6758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de-DE" dirty="0" smtClean="0"/>
              <a:t>Foto des Referenten auswechseln ! ! !</a:t>
            </a:r>
          </a:p>
        </p:txBody>
      </p:sp>
      <p:sp>
        <p:nvSpPr>
          <p:cNvPr id="675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2793B41-E89E-3448-AE03-CE81DD0371B4}" type="slidenum">
              <a:rPr lang="de-DE" sz="1200"/>
              <a:pPr/>
              <a:t>15</a:t>
            </a:fld>
            <a:endParaRPr 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8EE93-667B-0A48-8DAB-77DA2BC7D82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0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GB" dirty="0" smtClean="0">
                <a:latin typeface="+mn-lt"/>
              </a:rPr>
              <a:t>Network Monitoring Saves Time + Money</a:t>
            </a:r>
            <a:endParaRPr lang="en-GB" dirty="0" smtClean="0">
              <a:solidFill>
                <a:schemeClr val="bg2"/>
              </a:solidFill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Malfunctions and failures in operational processes can result in loss of time and productivity as</a:t>
            </a:r>
            <a:r>
              <a:rPr lang="en-US" baseline="0" dirty="0" smtClean="0">
                <a:latin typeface="+mn-lt"/>
              </a:rPr>
              <a:t> well as financial loss</a:t>
            </a:r>
            <a:endParaRPr lang="en-US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Immediate alerting in the case of network issues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Fast identification of error sources</a:t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/>
            <a:r>
              <a:rPr lang="en-US" dirty="0" smtClean="0">
                <a:latin typeface="+mn-lt"/>
              </a:rPr>
              <a:t>Network Monitoring Saves Money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“Time is money!”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Control of SLAs (Service</a:t>
            </a:r>
            <a:r>
              <a:rPr lang="en-US" baseline="0" dirty="0" smtClean="0">
                <a:latin typeface="+mn-lt"/>
              </a:rPr>
              <a:t> level agreements)</a:t>
            </a:r>
            <a:endParaRPr lang="en-US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Identification of actual needs (memory, bandwidth, hardware…) and planning of resources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Avoid outages of critical business components (e.g.</a:t>
            </a:r>
            <a:r>
              <a:rPr lang="en-US" baseline="0" dirty="0" smtClean="0">
                <a:latin typeface="+mn-lt"/>
              </a:rPr>
              <a:t> web shop)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/>
            <a:r>
              <a:rPr lang="en-US" dirty="0" smtClean="0">
                <a:latin typeface="+mn-lt"/>
              </a:rPr>
              <a:t>Network Monitoring Offers Security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Discovery of unusual activity (viruses, </a:t>
            </a:r>
            <a:r>
              <a:rPr lang="en-US" dirty="0" err="1" smtClean="0">
                <a:latin typeface="+mn-lt"/>
              </a:rPr>
              <a:t>trojans</a:t>
            </a:r>
            <a:r>
              <a:rPr lang="en-US" dirty="0" smtClean="0">
                <a:latin typeface="+mn-lt"/>
              </a:rPr>
              <a:t>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Alerting you to network issues &gt;&gt; no alert = no issue</a:t>
            </a:r>
            <a:endParaRPr lang="de-DE" dirty="0" smtClean="0"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8EE93-667B-0A48-8DAB-77DA2BC7D82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71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4608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noProof="0" dirty="0" smtClean="0"/>
              <a:t>Measure: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noProof="0" dirty="0" smtClean="0"/>
              <a:t>Traffic / Usage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noProof="0" dirty="0" smtClean="0"/>
              <a:t>Availability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noProof="0" dirty="0" smtClean="0"/>
              <a:t>Performance</a:t>
            </a:r>
          </a:p>
          <a:p>
            <a:endParaRPr lang="en-GB" noProof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noProof="0" dirty="0" smtClean="0"/>
              <a:t>Inform and Alert: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Alerts are sent to responsible person if any failure is detected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Thresholds inform the administrator about unusual activities, possible security threads etc. instantly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Information can be put together in individual, scheduled reports to inform the management or customers to justify IT investments or to prove provided services</a:t>
            </a:r>
          </a:p>
          <a:p>
            <a:endParaRPr lang="en-GB" noProof="0" dirty="0" smtClean="0"/>
          </a:p>
          <a:p>
            <a:r>
              <a:rPr lang="en-GB" noProof="0" dirty="0" smtClean="0"/>
              <a:t>Analyse: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noProof="0" dirty="0" smtClean="0"/>
              <a:t>The results of the monitoring can be analysed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Are the SLA kept?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Top-lists for different </a:t>
            </a:r>
            <a:r>
              <a:rPr lang="en-GB" dirty="0" smtClean="0"/>
              <a:t>traffic pattern in the network (flow and packet sniffer data) </a:t>
            </a:r>
            <a:r>
              <a:rPr lang="en-GB" baseline="0" noProof="0" dirty="0" smtClean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customised reports can be generated</a:t>
            </a:r>
          </a:p>
          <a:p>
            <a:pPr marL="171450" indent="-171450">
              <a:buFont typeface="Arial" pitchFamily="34" charset="0"/>
              <a:buChar char="•"/>
            </a:pPr>
            <a:endParaRPr lang="en-GB" baseline="0" noProof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noProof="0" dirty="0" smtClean="0"/>
              <a:t>Optimise: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Network monitoring results show how to strengthen the network by eliminating weak spots, security issues, failures, weak hardware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Results show redundant soft- and hardware to avoid expensive unused network components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Help to plan new investments (e.g. virtualisation)</a:t>
            </a:r>
          </a:p>
          <a:p>
            <a:pPr marL="0" indent="0">
              <a:buFont typeface="Arial" pitchFamily="34" charset="0"/>
              <a:buNone/>
            </a:pPr>
            <a:endParaRPr lang="en-GB" baseline="0" noProof="0" dirty="0" smtClean="0"/>
          </a:p>
          <a:p>
            <a:pPr marL="0" indent="0">
              <a:buFont typeface="Arial" pitchFamily="34" charset="0"/>
              <a:buNone/>
            </a:pPr>
            <a:endParaRPr lang="en-GB" baseline="0" noProof="0" dirty="0" smtClean="0"/>
          </a:p>
        </p:txBody>
      </p:sp>
      <p:sp>
        <p:nvSpPr>
          <p:cNvPr id="460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241A78F-2B5C-BC4B-A741-DA22DA81F096}" type="slidenum">
              <a:rPr lang="de-DE" sz="1200"/>
              <a:pPr/>
              <a:t>4</a:t>
            </a:fld>
            <a:endParaRPr lang="de-D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noProof="0" dirty="0" smtClean="0">
                <a:latin typeface="+mn-lt"/>
              </a:rPr>
              <a:t>Monitoring is a must for every company that depends on its IT-infrastructure for organisation, sales, production, or any other purpose.</a:t>
            </a:r>
          </a:p>
          <a:p>
            <a:endParaRPr lang="en-GB" noProof="0" dirty="0" smtClean="0">
              <a:latin typeface="+mn-lt"/>
            </a:endParaRPr>
          </a:p>
          <a:p>
            <a:r>
              <a:rPr lang="en-GB" noProof="0" dirty="0" smtClean="0">
                <a:latin typeface="+mn-lt"/>
              </a:rPr>
              <a:t>From home users and small companies to enterprise organisations</a:t>
            </a:r>
          </a:p>
          <a:p>
            <a:endParaRPr lang="en-GB" noProof="0" dirty="0" smtClean="0">
              <a:latin typeface="+mn-lt"/>
            </a:endParaRPr>
          </a:p>
          <a:p>
            <a:r>
              <a:rPr lang="en-GB" noProof="0" dirty="0" smtClean="0">
                <a:latin typeface="+mn-lt"/>
              </a:rPr>
              <a:t>Independent</a:t>
            </a:r>
            <a:r>
              <a:rPr lang="en-GB" baseline="0" noProof="0" dirty="0" smtClean="0">
                <a:latin typeface="+mn-lt"/>
              </a:rPr>
              <a:t> from the industry the company or organisation is active in</a:t>
            </a:r>
            <a:endParaRPr lang="en-GB" noProof="0" dirty="0" smtClean="0">
              <a:latin typeface="+mn-lt"/>
            </a:endParaRPr>
          </a:p>
          <a:p>
            <a:endParaRPr lang="en-GB" noProof="0" dirty="0">
              <a:latin typeface="+mn-lt"/>
            </a:endParaRPr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6FD27A1-6CF4-744C-8C17-F1B8A54ABBB3}" type="slidenum">
              <a:rPr lang="de-DE" sz="1200"/>
              <a:pPr/>
              <a:t>5</a:t>
            </a:fld>
            <a:endParaRPr lang="de-D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Selection criteria for the right monitoring software</a:t>
            </a:r>
          </a:p>
          <a:p>
            <a:pPr marL="0" marR="0" lvl="2" indent="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Features and functionality: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What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 should the monitoring tool do? 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How large is the existing network? 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Is the network distributes over different locations? 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Which kind of alerts and reports are needed? 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Which language of the software is needed?</a:t>
            </a: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Usability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How long will installation and configuration take?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How difficult is the setup process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 and the everyday 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usage?</a:t>
            </a:r>
          </a:p>
          <a:p>
            <a:pPr marL="457200" marR="0" lvl="3" indent="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Scalability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 Suitable for networks of all sizes</a:t>
            </a: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Trial version available?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Can this trial version be used as a commercial version after the purchase?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Sufficient information easily available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Features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Licensing model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Upgrading options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Support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Licensing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How transparent, easy to understand and fair is the pricing?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Does it cover future demands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New features, upgrades, updates?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171450" marR="0" lvl="2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Technical support available?</a:t>
            </a:r>
          </a:p>
          <a:p>
            <a:pPr marL="628650" marR="0" lvl="3" indent="-17145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User manual,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rPr>
              <a:t> blog, forum, webinars, video tutorials, support line?</a:t>
            </a:r>
            <a:endParaRPr lang="de-DE" sz="1200" kern="1200" dirty="0" smtClean="0">
              <a:solidFill>
                <a:schemeClr val="tx1"/>
              </a:solidFill>
              <a:latin typeface="Times" charset="0"/>
              <a:ea typeface="ＭＳ Ｐゴシック" charset="0"/>
              <a:cs typeface="+mn-cs"/>
            </a:endParaRPr>
          </a:p>
          <a:p>
            <a:pPr marL="0" marR="0" lvl="2" indent="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>
                <a:srgbClr val="A0C62C"/>
              </a:buClr>
              <a:buSzPct val="120000"/>
              <a:buFont typeface="Arial" pitchFamily="34" charset="0"/>
              <a:buNone/>
              <a:tabLst/>
              <a:defRPr/>
            </a:pPr>
            <a:endParaRPr lang="de-DE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8EE93-667B-0A48-8DAB-77DA2BC7D82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15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632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Installed In Seconds</a:t>
            </a:r>
          </a:p>
          <a:p>
            <a:r>
              <a:rPr lang="en-US" dirty="0" smtClean="0"/>
              <a:t>Configured In Minutes</a:t>
            </a:r>
          </a:p>
          <a:p>
            <a:r>
              <a:rPr lang="en-US" dirty="0" smtClean="0"/>
              <a:t>Protects Networks For Years</a:t>
            </a:r>
            <a:endParaRPr lang="de-DE" dirty="0"/>
          </a:p>
        </p:txBody>
      </p:sp>
      <p:sp>
        <p:nvSpPr>
          <p:cNvPr id="563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E431A35-4AE5-9340-8F3A-89EDC51CF2F8}" type="slidenum">
              <a:rPr lang="de-DE" sz="1200"/>
              <a:pPr/>
              <a:t>7</a:t>
            </a:fld>
            <a:endParaRPr lang="de-D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632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sz="1200" dirty="0" smtClean="0">
                <a:latin typeface="+mn-lt"/>
              </a:rPr>
              <a:t>Easy Testing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30-day trial version with no sensor limitation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Trial version can</a:t>
            </a:r>
            <a:r>
              <a:rPr lang="en-US" sz="1200" baseline="0" dirty="0" smtClean="0">
                <a:latin typeface="+mn-lt"/>
              </a:rPr>
              <a:t> be converted to commercial version without loss of settings</a:t>
            </a:r>
            <a:endParaRPr lang="en-US" sz="12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Freeware available (10 sensors)</a:t>
            </a:r>
          </a:p>
          <a:p>
            <a:pPr marL="0" indent="0"/>
            <a:endParaRPr lang="en-US" sz="1200" dirty="0" smtClean="0">
              <a:latin typeface="+mn-lt"/>
            </a:endParaRPr>
          </a:p>
          <a:p>
            <a:pPr marL="0" indent="0"/>
            <a:r>
              <a:rPr lang="en-US" sz="1200" dirty="0" smtClean="0">
                <a:latin typeface="+mn-lt"/>
              </a:rPr>
              <a:t>Easy Buying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All-in license – no add-ons or modules needed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12 months software maintenance and 30-day money-back guarantee inclusive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Easy upgrade to higher licenses (just pay the price difference) </a:t>
            </a:r>
          </a:p>
          <a:p>
            <a:pPr marL="0" lvl="2" indent="0">
              <a:lnSpc>
                <a:spcPct val="150000"/>
              </a:lnSpc>
              <a:buNone/>
            </a:pPr>
            <a:endParaRPr lang="en-US" sz="1200" dirty="0" smtClean="0">
              <a:solidFill>
                <a:srgbClr val="081A44"/>
              </a:solidFill>
              <a:latin typeface="+mn-lt"/>
              <a:cs typeface="ＭＳ Ｐゴシック" charset="0"/>
            </a:endParaRPr>
          </a:p>
          <a:p>
            <a:pPr marL="0" lvl="2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rgbClr val="081A44"/>
                </a:solidFill>
                <a:latin typeface="+mn-lt"/>
                <a:cs typeface="ＭＳ Ｐゴシック" charset="0"/>
              </a:rPr>
              <a:t>Easy Monitoring</a:t>
            </a:r>
          </a:p>
          <a:p>
            <a:pPr marL="171450" lvl="2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Optimized </a:t>
            </a:r>
            <a:r>
              <a:rPr lang="en-GB" sz="1200" noProof="0" dirty="0" smtClean="0">
                <a:latin typeface="+mn-lt"/>
              </a:rPr>
              <a:t>for</a:t>
            </a:r>
            <a:r>
              <a:rPr lang="en-US" sz="1200" dirty="0" smtClean="0">
                <a:latin typeface="+mn-lt"/>
              </a:rPr>
              <a:t> easy installation, configuration and operation</a:t>
            </a:r>
          </a:p>
          <a:p>
            <a:pPr marL="171450" lvl="2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Support via website, premium email support for customers</a:t>
            </a:r>
          </a:p>
          <a:p>
            <a:pPr marL="171450" lvl="2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Multilingual software (9 languages) and support</a:t>
            </a:r>
            <a:endParaRPr lang="de-DE" sz="1200" dirty="0" smtClean="0">
              <a:latin typeface="+mn-lt"/>
            </a:endParaRPr>
          </a:p>
          <a:p>
            <a:endParaRPr lang="de-DE" sz="1200" dirty="0">
              <a:latin typeface="+mn-lt"/>
            </a:endParaRPr>
          </a:p>
        </p:txBody>
      </p:sp>
      <p:sp>
        <p:nvSpPr>
          <p:cNvPr id="563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E431A35-4AE5-9340-8F3A-89EDC51CF2F8}" type="slidenum">
              <a:rPr lang="de-DE" sz="1200"/>
              <a:pPr/>
              <a:t>8</a:t>
            </a:fld>
            <a:endParaRPr lang="de-DE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algn="l">
              <a:buFont typeface="+mj-lt"/>
              <a:buAutoNum type="arabicPeriod"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One single solution: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Bandwidth, uptime, and performance monitoring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Your entire network at a glance: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Monitor distributed IT infrastructures with remote probes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Reliable operation: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High availability option via clustering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React quickly to issues: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Receive alerts through email, SMS, pagers, etc.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Easy to use: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User interfaces in multiple languages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Get up and running quickly: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Easy download, installation, configuration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Simple and fair licensing: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All-in license, no hidden costs,  easy upgrades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20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Plan and optimise for the future: </a:t>
            </a:r>
            <a:b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2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In-depth reporting and customisable dashboards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noProof="0" dirty="0" smtClean="0">
              <a:solidFill>
                <a:srgbClr val="A0C62C"/>
              </a:solidFill>
              <a:latin typeface="Lucida Grande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noProof="0" dirty="0" smtClean="0">
              <a:solidFill>
                <a:srgbClr val="A0C62C"/>
              </a:solidFill>
              <a:latin typeface="Lucida Grande" charset="0"/>
            </a:endParaRPr>
          </a:p>
          <a:p>
            <a:pPr algn="l"/>
            <a:endParaRPr lang="en-GB" noProof="0" dirty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E994868-3EB9-3044-AFC2-7F6899267921}" type="slidenum">
              <a:rPr lang="de-DE" sz="1200"/>
              <a:pPr/>
              <a:t>9</a:t>
            </a:fld>
            <a:endParaRPr 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4925" y="2685487"/>
            <a:ext cx="2290763" cy="184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5"/>
          <p:cNvSpPr>
            <a:spLocks noChangeArrowheads="1"/>
          </p:cNvSpPr>
          <p:nvPr userDrawn="1"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de-DE"/>
          </a:p>
        </p:txBody>
      </p:sp>
      <p:sp>
        <p:nvSpPr>
          <p:cNvPr id="10" name="Rechteck 16"/>
          <p:cNvSpPr>
            <a:spLocks noChangeArrowheads="1"/>
          </p:cNvSpPr>
          <p:nvPr userDrawn="1"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de-DE"/>
          </a:p>
        </p:txBody>
      </p:sp>
      <p:sp>
        <p:nvSpPr>
          <p:cNvPr id="11" name="Rechteck 17"/>
          <p:cNvSpPr>
            <a:spLocks noChangeArrowheads="1"/>
          </p:cNvSpPr>
          <p:nvPr userDrawn="1"/>
        </p:nvSpPr>
        <p:spPr bwMode="auto">
          <a:xfrm>
            <a:off x="7451725" y="5589588"/>
            <a:ext cx="1692275" cy="1268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de-DE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4636936"/>
            <a:ext cx="7488832" cy="710952"/>
          </a:xfrm>
        </p:spPr>
        <p:txBody>
          <a:bodyPr/>
          <a:lstStyle>
            <a:lvl1pPr algn="l">
              <a:defRPr>
                <a:solidFill>
                  <a:srgbClr val="09225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5348808"/>
            <a:ext cx="6400800" cy="600472"/>
          </a:xfrm>
        </p:spPr>
        <p:txBody>
          <a:bodyPr/>
          <a:lstStyle>
            <a:lvl1pPr>
              <a:defRPr>
                <a:solidFill>
                  <a:srgbClr val="09225B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3"/>
          </p:nvPr>
        </p:nvSpPr>
        <p:spPr>
          <a:xfrm>
            <a:off x="2483772" y="5949952"/>
            <a:ext cx="3959895" cy="574675"/>
          </a:xfrm>
        </p:spPr>
        <p:txBody>
          <a:bodyPr/>
          <a:lstStyle>
            <a:lvl1pPr algn="l"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0" y="532800"/>
            <a:ext cx="3602736" cy="8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0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33600"/>
            <a:ext cx="7772400" cy="1905000"/>
          </a:xfrm>
        </p:spPr>
        <p:txBody>
          <a:bodyPr/>
          <a:lstStyle>
            <a:lvl1pPr marL="698500" indent="-342900">
              <a:buFont typeface="+mj-lt"/>
              <a:buAutoNum type="arabicPeriod"/>
              <a:defRPr/>
            </a:lvl1pPr>
          </a:lstStyle>
          <a:p>
            <a:endParaRPr lang="de-DE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50FC5-CA89-E740-BD01-B5E2252A0A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259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,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539754" y="1196976"/>
            <a:ext cx="7777163" cy="439261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B3760-90EF-7E4E-A0D4-E3FB193F80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55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4527734" y="1218441"/>
            <a:ext cx="3780000" cy="43200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6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539751" y="1196978"/>
            <a:ext cx="3744218" cy="432025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15795-CCC5-DF47-8CBD-703775EDB99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03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Bild,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539754" y="1224874"/>
            <a:ext cx="7777163" cy="4436377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539754" y="5805264"/>
            <a:ext cx="7777163" cy="720080"/>
          </a:xfrm>
        </p:spPr>
        <p:txBody>
          <a:bodyPr/>
          <a:lstStyle>
            <a:lvl5pPr marL="900112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64953-0353-8F4D-AFC8-5E0145E96A6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0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70EF7-8F5F-7542-B164-1B7CE04C919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68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Sub-Headline</a:t>
            </a:r>
          </a:p>
          <a:p>
            <a:pPr lvl="1"/>
            <a:r>
              <a:rPr lang="de-DE" dirty="0"/>
              <a:t>Text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30988"/>
            <a:ext cx="450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00" b="0" i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DB1553-7C75-AF44-BAB7-AD1A9C154B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533400" y="6629400"/>
            <a:ext cx="1447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de-DE" sz="800" smtClean="0">
                <a:solidFill>
                  <a:schemeClr val="bg1"/>
                </a:solidFill>
                <a:latin typeface="Lucida Grande" charset="0"/>
                <a:ea typeface="+mn-ea"/>
                <a:cs typeface="+mn-cs"/>
              </a:rPr>
              <a:t>www.paessler.com</a:t>
            </a:r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 bwMode="auto">
          <a:xfrm>
            <a:off x="539750" y="6630988"/>
            <a:ext cx="2362200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de-DE" sz="700" dirty="0" smtClean="0">
                <a:solidFill>
                  <a:schemeClr val="bg2"/>
                </a:solidFill>
                <a:latin typeface="Lucida Grande" charset="0"/>
                <a:ea typeface="+mn-ea"/>
                <a:cs typeface="+mn-cs"/>
              </a:rPr>
              <a:t>PRTG Network Monitor</a:t>
            </a:r>
          </a:p>
        </p:txBody>
      </p:sp>
      <p:sp>
        <p:nvSpPr>
          <p:cNvPr id="1033" name="Line 13"/>
          <p:cNvSpPr>
            <a:spLocks noChangeShapeType="1"/>
          </p:cNvSpPr>
          <p:nvPr userDrawn="1"/>
        </p:nvSpPr>
        <p:spPr bwMode="auto">
          <a:xfrm>
            <a:off x="-7938" y="6629400"/>
            <a:ext cx="9144001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5" name="Text Box 12"/>
          <p:cNvSpPr txBox="1">
            <a:spLocks noChangeArrowheads="1"/>
          </p:cNvSpPr>
          <p:nvPr userDrawn="1"/>
        </p:nvSpPr>
        <p:spPr bwMode="auto">
          <a:xfrm>
            <a:off x="3390900" y="6629400"/>
            <a:ext cx="23622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de-DE" sz="700" dirty="0" smtClean="0">
                <a:solidFill>
                  <a:schemeClr val="bg2"/>
                </a:solidFill>
                <a:latin typeface="Lucida Grande" charset="0"/>
                <a:ea typeface="+mn-ea"/>
                <a:cs typeface="+mn-cs"/>
              </a:rPr>
              <a:t>www.paessler.com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00" y="5964059"/>
            <a:ext cx="549894" cy="34428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5022"/>
          </a:xfrm>
          <a:prstGeom prst="rect">
            <a:avLst/>
          </a:prstGeom>
        </p:spPr>
      </p:pic>
      <p:sp>
        <p:nvSpPr>
          <p:cNvPr id="13" name="Text Box 12"/>
          <p:cNvSpPr txBox="1">
            <a:spLocks noChangeArrowheads="1"/>
          </p:cNvSpPr>
          <p:nvPr userDrawn="1"/>
        </p:nvSpPr>
        <p:spPr bwMode="auto">
          <a:xfrm>
            <a:off x="7616552" y="6629168"/>
            <a:ext cx="10800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de-DE" sz="700" dirty="0" smtClean="0">
                <a:solidFill>
                  <a:schemeClr val="bg2"/>
                </a:solidFill>
                <a:latin typeface="Lucida Grande" charset="0"/>
                <a:ea typeface="+mn-ea"/>
                <a:cs typeface="+mn-cs"/>
              </a:rPr>
              <a:t>SP|20120821|EN|UK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81A4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81A44"/>
          </a:solidFill>
          <a:latin typeface="Lucida Grande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81A44"/>
          </a:solidFill>
          <a:latin typeface="Lucida Grande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81A44"/>
          </a:solidFill>
          <a:latin typeface="Lucida Grande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81A44"/>
          </a:solidFill>
          <a:latin typeface="Lucida Grande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81A44"/>
          </a:solidFill>
          <a:latin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81A44"/>
          </a:solidFill>
          <a:latin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81A44"/>
          </a:solidFill>
          <a:latin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81A44"/>
          </a:solidFill>
          <a:latin typeface="Lucida Grande" charset="0"/>
        </a:defRPr>
      </a:lvl9pPr>
    </p:titleStyle>
    <p:bodyStyle>
      <a:lvl1pPr marL="355600" indent="-355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 sz="2000">
          <a:solidFill>
            <a:srgbClr val="081A44"/>
          </a:solidFill>
          <a:latin typeface="+mn-lt"/>
          <a:ea typeface="ＭＳ Ｐゴシック" charset="0"/>
          <a:cs typeface="ＭＳ Ｐゴシック" charset="0"/>
        </a:defRPr>
      </a:lvl1pPr>
      <a:lvl2pPr marL="355600" indent="101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rgbClr val="5F5F5F"/>
          </a:solidFill>
          <a:latin typeface="+mn-lt"/>
          <a:ea typeface="ＭＳ Ｐゴシック" charset="0"/>
        </a:defRPr>
      </a:lvl2pPr>
      <a:lvl3pPr marL="623888" indent="-26828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1400">
          <a:solidFill>
            <a:srgbClr val="5F5F5F"/>
          </a:solidFill>
          <a:latin typeface="+mn-lt"/>
          <a:ea typeface="ＭＳ Ｐゴシック" charset="0"/>
        </a:defRPr>
      </a:lvl3pPr>
      <a:lvl4pPr marL="900113" indent="-276225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75000"/>
        <a:buFont typeface="Wingdings" charset="0"/>
        <a:buChar char="§"/>
        <a:defRPr sz="1400">
          <a:solidFill>
            <a:srgbClr val="5F5F5F"/>
          </a:solidFill>
          <a:latin typeface="+mn-lt"/>
          <a:ea typeface="ＭＳ Ｐゴシック" charset="0"/>
        </a:defRPr>
      </a:lvl4pPr>
      <a:lvl5pPr marL="1168400" indent="-26828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75000"/>
        <a:buChar char="»"/>
        <a:defRPr sz="1400">
          <a:solidFill>
            <a:srgbClr val="5F5F5F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1100">
          <a:solidFill>
            <a:schemeClr val="bg2"/>
          </a:solidFill>
          <a:latin typeface="+mn-lt"/>
        </a:defRPr>
      </a:lvl6pPr>
      <a:lvl7pPr marL="29718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1100">
          <a:solidFill>
            <a:schemeClr val="bg2"/>
          </a:solidFill>
          <a:latin typeface="+mn-lt"/>
        </a:defRPr>
      </a:lvl7pPr>
      <a:lvl8pPr marL="34290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1100">
          <a:solidFill>
            <a:schemeClr val="bg2"/>
          </a:solidFill>
          <a:latin typeface="+mn-lt"/>
        </a:defRPr>
      </a:lvl8pPr>
      <a:lvl9pPr marL="38862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buChar char="»"/>
        <a:defRPr sz="1100">
          <a:solidFill>
            <a:schemeClr val="bg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paessler.com/" TargetMode="External"/><Relationship Id="rId4" Type="http://schemas.openxmlformats.org/officeDocument/2006/relationships/hyperlink" Target="mailto:press@paessler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el 1"/>
          <p:cNvSpPr>
            <a:spLocks noGrp="1"/>
          </p:cNvSpPr>
          <p:nvPr>
            <p:ph type="ctrTitle" idx="4294967295"/>
          </p:nvPr>
        </p:nvSpPr>
        <p:spPr>
          <a:xfrm>
            <a:off x="468313" y="5877272"/>
            <a:ext cx="5327823" cy="711200"/>
          </a:xfrm>
        </p:spPr>
        <p:txBody>
          <a:bodyPr/>
          <a:lstStyle/>
          <a:p>
            <a:r>
              <a:rPr lang="en-US" sz="1600" dirty="0" smtClean="0">
                <a:latin typeface="Lucida Grande" charset="0"/>
              </a:rPr>
              <a:t>The All-In-One Network Monitoring Solution</a:t>
            </a:r>
            <a:endParaRPr lang="en-US" sz="1600" dirty="0">
              <a:latin typeface="Lucida Grande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29000"/>
            <a:ext cx="4215976" cy="263956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 bwMode="auto">
          <a:xfrm>
            <a:off x="6012160" y="1412776"/>
            <a:ext cx="3131840" cy="54452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323528" y="188640"/>
            <a:ext cx="4176464" cy="14401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4" name="Bild 3" descr="pae_logo_claim_w_15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49275"/>
            <a:ext cx="2523480" cy="606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Grande" charset="0"/>
              </a:rPr>
              <a:t>PRTG: The All-In </a:t>
            </a:r>
            <a:r>
              <a:rPr lang="en-GB" dirty="0" smtClean="0">
                <a:latin typeface="Lucida Grande" charset="0"/>
              </a:rPr>
              <a:t>License Model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14065A5-A6E2-C243-A090-705178492190}" type="slidenum">
              <a:rPr lang="de-DE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31813" y="1583794"/>
            <a:ext cx="7928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lvl="2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81A44"/>
                </a:solidFill>
                <a:latin typeface="Lucida Grande" charset="0"/>
              </a:rPr>
              <a:t>Entire </a:t>
            </a:r>
            <a:r>
              <a:rPr lang="en-US" dirty="0">
                <a:solidFill>
                  <a:srgbClr val="081A44"/>
                </a:solidFill>
                <a:latin typeface="Lucida Grande" charset="0"/>
              </a:rPr>
              <a:t>monitoring </a:t>
            </a:r>
            <a:r>
              <a:rPr lang="en-US" dirty="0" smtClean="0">
                <a:solidFill>
                  <a:srgbClr val="081A44"/>
                </a:solidFill>
                <a:latin typeface="Lucida Grande" charset="0"/>
              </a:rPr>
              <a:t>feature set</a:t>
            </a:r>
            <a:endParaRPr lang="de-DE" dirty="0">
              <a:solidFill>
                <a:srgbClr val="081A44"/>
              </a:solidFill>
            </a:endParaRPr>
          </a:p>
        </p:txBody>
      </p:sp>
      <p:pic>
        <p:nvPicPr>
          <p:cNvPr id="6" name="Bild 5" descr="Pfeil_grün_unt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056" y="4471600"/>
            <a:ext cx="1078992" cy="1078992"/>
          </a:xfrm>
          <a:prstGeom prst="rect">
            <a:avLst/>
          </a:prstGeom>
        </p:spPr>
      </p:pic>
      <p:sp>
        <p:nvSpPr>
          <p:cNvPr id="12" name="Textplatzhalter 2"/>
          <p:cNvSpPr txBox="1">
            <a:spLocks/>
          </p:cNvSpPr>
          <p:nvPr/>
        </p:nvSpPr>
        <p:spPr bwMode="auto">
          <a:xfrm>
            <a:off x="533400" y="5407704"/>
            <a:ext cx="7927032" cy="7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3175" lvl="2" indent="0" algn="ctr">
              <a:buNone/>
            </a:pPr>
            <a:r>
              <a:rPr lang="en-US" sz="2400" dirty="0" smtClean="0">
                <a:solidFill>
                  <a:srgbClr val="081A44"/>
                </a:solidFill>
                <a:latin typeface="Lucida Grande" charset="0"/>
              </a:rPr>
              <a:t>=   All-in. No hidden costs.</a:t>
            </a:r>
            <a:br>
              <a:rPr lang="en-US" sz="2400" dirty="0" smtClean="0">
                <a:solidFill>
                  <a:srgbClr val="081A44"/>
                </a:solidFill>
                <a:latin typeface="Lucida Grande" charset="0"/>
              </a:rPr>
            </a:br>
            <a:endParaRPr lang="en-US" sz="2400" dirty="0" smtClean="0">
              <a:solidFill>
                <a:srgbClr val="081A44"/>
              </a:solidFill>
              <a:latin typeface="Lucida Grande" charset="0"/>
            </a:endParaRPr>
          </a:p>
          <a:p>
            <a:pPr marL="3175" lvl="2" indent="0" algn="ctr">
              <a:buFontTx/>
              <a:buNone/>
            </a:pPr>
            <a:endParaRPr lang="en-US" sz="1600" dirty="0" smtClean="0">
              <a:latin typeface="Lucida Grande" charset="0"/>
            </a:endParaRPr>
          </a:p>
          <a:p>
            <a:pPr lvl="1" algn="ctr"/>
            <a:endParaRPr lang="de-DE" sz="1600" dirty="0">
              <a:latin typeface="Lucida Grande" charset="0"/>
            </a:endParaRPr>
          </a:p>
        </p:txBody>
      </p:sp>
      <p:pic>
        <p:nvPicPr>
          <p:cNvPr id="15" name="Bild 14" descr="Pfeil_grün_link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48880"/>
            <a:ext cx="1078992" cy="1078992"/>
          </a:xfrm>
          <a:prstGeom prst="rect">
            <a:avLst/>
          </a:prstGeom>
        </p:spPr>
      </p:pic>
      <p:sp>
        <p:nvSpPr>
          <p:cNvPr id="16" name="Textplatzhalter 2"/>
          <p:cNvSpPr txBox="1">
            <a:spLocks/>
          </p:cNvSpPr>
          <p:nvPr/>
        </p:nvSpPr>
        <p:spPr bwMode="auto">
          <a:xfrm>
            <a:off x="533400" y="3967544"/>
            <a:ext cx="7927032" cy="7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3175" lvl="2" indent="0" algn="ctr">
              <a:buNone/>
            </a:pPr>
            <a:r>
              <a:rPr lang="en-US" sz="2400" dirty="0">
                <a:solidFill>
                  <a:srgbClr val="081A44"/>
                </a:solidFill>
                <a:latin typeface="Lucida Grande" charset="0"/>
              </a:rPr>
              <a:t>1st year maintenance included in price</a:t>
            </a:r>
          </a:p>
          <a:p>
            <a:pPr marL="3175" lvl="2" indent="0" algn="ctr">
              <a:buNone/>
            </a:pPr>
            <a:endParaRPr lang="de-DE" sz="2400" dirty="0">
              <a:latin typeface="Lucida Grande" charset="0"/>
            </a:endParaRPr>
          </a:p>
        </p:txBody>
      </p:sp>
      <p:pic>
        <p:nvPicPr>
          <p:cNvPr id="3" name="Bild 2" descr="Pfeil_grün_recht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8880"/>
            <a:ext cx="1078992" cy="1078992"/>
          </a:xfrm>
          <a:prstGeom prst="rect">
            <a:avLst/>
          </a:prstGeom>
        </p:spPr>
      </p:pic>
      <p:grpSp>
        <p:nvGrpSpPr>
          <p:cNvPr id="8" name="Gruppieren 7"/>
          <p:cNvGrpSpPr/>
          <p:nvPr/>
        </p:nvGrpSpPr>
        <p:grpSpPr>
          <a:xfrm>
            <a:off x="755576" y="3068960"/>
            <a:ext cx="7560840" cy="792088"/>
            <a:chOff x="755576" y="3068960"/>
            <a:chExt cx="7560840" cy="792088"/>
          </a:xfrm>
        </p:grpSpPr>
        <p:sp>
          <p:nvSpPr>
            <p:cNvPr id="18" name="Textplatzhalter 2"/>
            <p:cNvSpPr txBox="1">
              <a:spLocks/>
            </p:cNvSpPr>
            <p:nvPr/>
          </p:nvSpPr>
          <p:spPr bwMode="auto">
            <a:xfrm>
              <a:off x="755576" y="3068960"/>
              <a:ext cx="3312368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55600" indent="-355600" algn="l" rtl="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81A44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355600" indent="101600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2pPr>
              <a:lvl3pPr marL="623888" indent="-268288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3pPr>
              <a:lvl4pPr marL="900113" indent="-276225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SzPct val="75000"/>
                <a:buFont typeface="Wingdings" charset="0"/>
                <a:buChar char="§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4pPr>
              <a:lvl5pPr marL="1168400" indent="-268288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SzPct val="75000"/>
                <a:buChar char="»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6pPr>
              <a:lvl7pPr marL="29718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7pPr>
              <a:lvl8pPr marL="34290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8pPr>
              <a:lvl9pPr marL="38862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9pPr>
            </a:lstStyle>
            <a:p>
              <a:pPr marL="3175" lvl="2" indent="0" algn="ctr">
                <a:buNone/>
              </a:pPr>
              <a:r>
                <a:rPr lang="en-US" dirty="0" smtClean="0">
                  <a:latin typeface="Lucida Grande" charset="0"/>
                </a:rPr>
                <a:t>Maximum number </a:t>
              </a:r>
            </a:p>
            <a:p>
              <a:pPr marL="3175" lvl="2" indent="0" algn="ctr">
                <a:buNone/>
              </a:pPr>
              <a:r>
                <a:rPr lang="en-US" dirty="0" smtClean="0">
                  <a:latin typeface="Lucida Grande" charset="0"/>
                </a:rPr>
                <a:t>of sensors</a:t>
              </a:r>
              <a:endParaRPr lang="de-DE" dirty="0">
                <a:latin typeface="Lucida Grande" charset="0"/>
              </a:endParaRPr>
            </a:p>
          </p:txBody>
        </p:sp>
        <p:sp>
          <p:nvSpPr>
            <p:cNvPr id="17" name="Textplatzhalter 2"/>
            <p:cNvSpPr txBox="1">
              <a:spLocks/>
            </p:cNvSpPr>
            <p:nvPr/>
          </p:nvSpPr>
          <p:spPr bwMode="auto">
            <a:xfrm>
              <a:off x="5004048" y="3068960"/>
              <a:ext cx="3312368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55600" indent="-355600" algn="l" rtl="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81A44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355600" indent="101600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2pPr>
              <a:lvl3pPr marL="623888" indent="-268288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3pPr>
              <a:lvl4pPr marL="900113" indent="-276225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SzPct val="75000"/>
                <a:buFont typeface="Wingdings" charset="0"/>
                <a:buChar char="§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4pPr>
              <a:lvl5pPr marL="1168400" indent="-268288" algn="l" rtl="0" eaLnBrk="0" fontAlgn="base" hangingPunct="0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SzPct val="75000"/>
                <a:buChar char="»"/>
                <a:defRPr sz="1400">
                  <a:solidFill>
                    <a:srgbClr val="5F5F5F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6pPr>
              <a:lvl7pPr marL="29718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7pPr>
              <a:lvl8pPr marL="34290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8pPr>
              <a:lvl9pPr marL="3886200" indent="-228600" algn="l" rtl="0" fontAlgn="base">
                <a:lnSpc>
                  <a:spcPct val="13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1100">
                  <a:solidFill>
                    <a:schemeClr val="bg2"/>
                  </a:solidFill>
                  <a:latin typeface="+mn-lt"/>
                </a:defRPr>
              </a:lvl9pPr>
            </a:lstStyle>
            <a:p>
              <a:pPr marL="3175" lvl="2" indent="0" algn="ctr">
                <a:buNone/>
              </a:pPr>
              <a:r>
                <a:rPr lang="en-US" dirty="0" smtClean="0">
                  <a:latin typeface="Lucida Grande" charset="0"/>
                </a:rPr>
                <a:t>Number of allowed </a:t>
              </a:r>
            </a:p>
            <a:p>
              <a:pPr marL="3175" lvl="2" indent="0" algn="ctr">
                <a:buNone/>
              </a:pPr>
              <a:r>
                <a:rPr lang="en-US" dirty="0" smtClean="0">
                  <a:latin typeface="Lucida Grande" charset="0"/>
                </a:rPr>
                <a:t>core server installations</a:t>
              </a:r>
              <a:endParaRPr lang="de-DE" dirty="0">
                <a:latin typeface="Lucida Grande" charset="0"/>
              </a:endParaRPr>
            </a:p>
          </p:txBody>
        </p:sp>
      </p:grpSp>
      <p:sp>
        <p:nvSpPr>
          <p:cNvPr id="20" name="Textplatzhalter 2"/>
          <p:cNvSpPr txBox="1">
            <a:spLocks/>
          </p:cNvSpPr>
          <p:nvPr/>
        </p:nvSpPr>
        <p:spPr bwMode="auto">
          <a:xfrm>
            <a:off x="547112" y="2132856"/>
            <a:ext cx="7920880" cy="54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3175" lvl="2" indent="0" algn="ctr">
              <a:buFontTx/>
              <a:buNone/>
            </a:pPr>
            <a:r>
              <a:rPr lang="en-US" kern="1200" dirty="0" smtClean="0"/>
              <a:t>Licenses differ only by two parameters</a:t>
            </a:r>
            <a:endParaRPr lang="de-DE" dirty="0"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6E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6E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B6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6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Grande" charset="0"/>
              </a:rPr>
              <a:t>PRTG: </a:t>
            </a:r>
            <a:r>
              <a:rPr lang="en-GB" dirty="0" smtClean="0">
                <a:latin typeface="Lucida Grande" charset="0"/>
              </a:rPr>
              <a:t>Licenses and Pricing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14065A5-A6E2-C243-A090-705178492190}" type="slidenum">
              <a:rPr lang="de-DE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Textplatzhalter 2"/>
          <p:cNvSpPr txBox="1">
            <a:spLocks/>
          </p:cNvSpPr>
          <p:nvPr/>
        </p:nvSpPr>
        <p:spPr bwMode="auto">
          <a:xfrm>
            <a:off x="755576" y="1844824"/>
            <a:ext cx="7416824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0" lvl="0" indent="0" algn="ctr">
              <a:lnSpc>
                <a:spcPct val="100000"/>
              </a:lnSpc>
            </a:pPr>
            <a:r>
              <a:rPr lang="en-US" sz="2800" kern="0" dirty="0">
                <a:latin typeface="Lucida Grande" charset="0"/>
              </a:rPr>
              <a:t>All PRTG licenses include the</a:t>
            </a:r>
            <a:br>
              <a:rPr lang="en-US" sz="2800" kern="0" dirty="0">
                <a:latin typeface="Lucida Grande" charset="0"/>
              </a:rPr>
            </a:br>
            <a:r>
              <a:rPr lang="en-US" sz="2800" kern="0" dirty="0">
                <a:solidFill>
                  <a:srgbClr val="A0C62C"/>
                </a:solidFill>
                <a:latin typeface="Lucida Grande" charset="0"/>
              </a:rPr>
              <a:t>entire</a:t>
            </a:r>
            <a:r>
              <a:rPr lang="en-US" sz="2800" kern="0" dirty="0">
                <a:latin typeface="Lucida Grande" charset="0"/>
              </a:rPr>
              <a:t> </a:t>
            </a:r>
            <a:r>
              <a:rPr lang="en-US" sz="2800" kern="0" dirty="0">
                <a:solidFill>
                  <a:srgbClr val="A0C62C"/>
                </a:solidFill>
                <a:latin typeface="Lucida Grande" charset="0"/>
              </a:rPr>
              <a:t>monitoring feature set:</a:t>
            </a:r>
            <a:r>
              <a:rPr lang="en-US" sz="2800" kern="0" dirty="0">
                <a:latin typeface="Lucida Grande" charset="0"/>
              </a:rPr>
              <a:t> </a:t>
            </a:r>
          </a:p>
          <a:p>
            <a:pPr marL="0" lvl="0" indent="0" algn="ctr"/>
            <a:r>
              <a:rPr lang="en-US" sz="900" kern="0" dirty="0">
                <a:latin typeface="Lucida Grande" charset="0"/>
              </a:rPr>
              <a:t/>
            </a:r>
            <a:br>
              <a:rPr lang="en-US" sz="900" kern="0" dirty="0">
                <a:latin typeface="Lucida Grande" charset="0"/>
              </a:rPr>
            </a:br>
            <a:r>
              <a:rPr lang="en-US" kern="0" dirty="0">
                <a:latin typeface="Lucida Grande" charset="0"/>
              </a:rPr>
              <a:t>Monitoring of multiple locations, </a:t>
            </a:r>
            <a:br>
              <a:rPr lang="en-US" kern="0" dirty="0">
                <a:latin typeface="Lucida Grande" charset="0"/>
              </a:rPr>
            </a:br>
            <a:r>
              <a:rPr lang="en-US" kern="0" dirty="0">
                <a:latin typeface="Lucida Grande" charset="0"/>
              </a:rPr>
              <a:t>virtual environments, </a:t>
            </a:r>
            <a:r>
              <a:rPr lang="en-US" kern="0" dirty="0" err="1">
                <a:latin typeface="Lucida Grande" charset="0"/>
              </a:rPr>
              <a:t>x</a:t>
            </a:r>
            <a:r>
              <a:rPr lang="en-US" kern="0" dirty="0" err="1" smtClean="0">
                <a:latin typeface="Lucida Grande" charset="0"/>
              </a:rPr>
              <a:t>Flow</a:t>
            </a:r>
            <a:r>
              <a:rPr lang="en-US" kern="0" dirty="0" smtClean="0">
                <a:latin typeface="Lucida Grande" charset="0"/>
              </a:rPr>
              <a:t> </a:t>
            </a:r>
            <a:r>
              <a:rPr lang="en-US" kern="0" dirty="0">
                <a:latin typeface="Lucida Grande" charset="0"/>
              </a:rPr>
              <a:t>monitoring, failover cluster etc.</a:t>
            </a:r>
          </a:p>
          <a:p>
            <a:pPr marL="0" lvl="0" indent="0" algn="ctr"/>
            <a:r>
              <a:rPr lang="en-US" sz="2800" kern="0" dirty="0">
                <a:latin typeface="Lucida Grande" charset="0"/>
              </a:rPr>
              <a:t>No Add-ons. No Extra Modules. All-in.</a:t>
            </a:r>
          </a:p>
          <a:p>
            <a:pPr marL="0" indent="0" algn="ctr"/>
            <a:endParaRPr lang="en-US" dirty="0" smtClean="0">
              <a:latin typeface="Lucida Grande" charset="0"/>
            </a:endParaRPr>
          </a:p>
          <a:p>
            <a:pPr marL="0" indent="0" algn="ctr"/>
            <a:r>
              <a:rPr lang="en-US" sz="1800" dirty="0" smtClean="0">
                <a:solidFill>
                  <a:srgbClr val="FA7324"/>
                </a:solidFill>
                <a:latin typeface="Lucida Grande" charset="0"/>
              </a:rPr>
              <a:t>Starts at EUR </a:t>
            </a:r>
            <a:r>
              <a:rPr lang="en-US" sz="1800" dirty="0" smtClean="0">
                <a:solidFill>
                  <a:srgbClr val="FA7324"/>
                </a:solidFill>
                <a:latin typeface="Lucida Grande" charset="0"/>
              </a:rPr>
              <a:t>330</a:t>
            </a:r>
            <a:endParaRPr lang="en-US" sz="1800" dirty="0" smtClean="0">
              <a:solidFill>
                <a:srgbClr val="FA7324"/>
              </a:solidFill>
              <a:latin typeface="Lucida Grande" charset="0"/>
            </a:endParaRPr>
          </a:p>
          <a:p>
            <a:pPr marL="0" lvl="2" indent="0">
              <a:lnSpc>
                <a:spcPct val="150000"/>
              </a:lnSpc>
              <a:buFontTx/>
              <a:buNone/>
            </a:pPr>
            <a:endParaRPr lang="en-US" sz="2000" dirty="0">
              <a:solidFill>
                <a:srgbClr val="081A44"/>
              </a:solidFill>
              <a:latin typeface="Lucida Grande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4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Grande" charset="0"/>
              </a:rPr>
              <a:t>PRTG: </a:t>
            </a:r>
            <a:r>
              <a:rPr lang="en-GB" dirty="0" smtClean="0">
                <a:latin typeface="Lucida Grande" charset="0"/>
              </a:rPr>
              <a:t>Licenses and Pricing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14065A5-A6E2-C243-A090-705178492190}" type="slidenum">
              <a:rPr lang="de-DE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11560" y="1700808"/>
            <a:ext cx="7776864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11560" y="2852936"/>
            <a:ext cx="778301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611560" y="3573016"/>
            <a:ext cx="778301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611560" y="4293096"/>
            <a:ext cx="778301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611560" y="5013176"/>
            <a:ext cx="778301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611560" y="2132856"/>
            <a:ext cx="778301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11560" y="1340768"/>
            <a:ext cx="7783016" cy="432048"/>
          </a:xfrm>
          <a:prstGeom prst="rect">
            <a:avLst/>
          </a:prstGeom>
          <a:solidFill>
            <a:srgbClr val="A0C62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11560" y="1340768"/>
            <a:ext cx="4608512" cy="4043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PRTG </a:t>
            </a:r>
            <a:r>
              <a:rPr lang="en-GB" sz="18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License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Freeware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Edition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30 Day Trial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Monitor 100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500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1000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2500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5000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Unlimited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Corporate Country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*</a:t>
            </a:r>
            <a:endParaRPr lang="de-DE" sz="1300" dirty="0" smtClean="0">
              <a:solidFill>
                <a:srgbClr val="5F5F5F"/>
              </a:solidFill>
              <a:latin typeface="Lucida Grande"/>
              <a:cs typeface="Lucida Grande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PRTG 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Network Monitor Corporate 5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Core Global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*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*</a:t>
            </a:r>
            <a:endParaRPr lang="en-GB" sz="1300" dirty="0">
              <a:solidFill>
                <a:srgbClr val="5F5F5F"/>
              </a:solidFill>
              <a:latin typeface="Lucida Grande"/>
              <a:cs typeface="Lucida Grande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292080" y="1340768"/>
            <a:ext cx="1368152" cy="4043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8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Sensors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unlimited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500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1000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2500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5000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unlimited</a:t>
            </a:r>
            <a:endParaRPr lang="en-GB" sz="1300" dirty="0" smtClean="0">
              <a:solidFill>
                <a:srgbClr val="5F5F5F"/>
              </a:solidFill>
              <a:latin typeface="Lucida Grande"/>
              <a:cs typeface="Lucida Grande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unlimited</a:t>
            </a:r>
            <a:endParaRPr lang="en-GB" sz="1300" dirty="0" smtClean="0">
              <a:solidFill>
                <a:srgbClr val="5F5F5F"/>
              </a:solidFill>
              <a:latin typeface="Lucida Grande"/>
              <a:cs typeface="Lucida Grande"/>
            </a:endParaRP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unlimited</a:t>
            </a:r>
            <a:endParaRPr lang="en-GB" sz="1300" dirty="0" smtClean="0">
              <a:solidFill>
                <a:srgbClr val="5F5F5F"/>
              </a:solidFill>
              <a:latin typeface="Lucida Grande"/>
              <a:cs typeface="Lucida Grande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948264" y="1329742"/>
            <a:ext cx="1368152" cy="44035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8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Prices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f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ree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free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330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,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1.200,-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2.000,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4.150,-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7.000,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10.000,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30.000,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€ </a:t>
            </a:r>
            <a:r>
              <a:rPr lang="en-GB" sz="1300" dirty="0" smtClean="0">
                <a:solidFill>
                  <a:srgbClr val="5F5F5F"/>
                </a:solidFill>
                <a:latin typeface="Lucida Grande"/>
                <a:cs typeface="Lucida Grande"/>
              </a:rPr>
              <a:t>35.000,</a:t>
            </a:r>
            <a:r>
              <a:rPr lang="en-GB" sz="1300" dirty="0">
                <a:solidFill>
                  <a:srgbClr val="5F5F5F"/>
                </a:solidFill>
                <a:latin typeface="Lucida Grande"/>
                <a:cs typeface="Lucida Grande"/>
              </a:rPr>
              <a:t>-</a:t>
            </a:r>
          </a:p>
          <a:p>
            <a:pPr eaLnBrk="0" hangingPunct="0">
              <a:lnSpc>
                <a:spcPct val="130000"/>
              </a:lnSpc>
              <a:spcBef>
                <a:spcPct val="50000"/>
              </a:spcBef>
              <a:tabLst>
                <a:tab pos="3406775" algn="l"/>
                <a:tab pos="6096000" algn="r"/>
              </a:tabLst>
              <a:defRPr/>
            </a:pPr>
            <a:endParaRPr lang="en-GB" sz="1300" dirty="0">
              <a:solidFill>
                <a:srgbClr val="5F5F5F"/>
              </a:solidFill>
              <a:latin typeface="Lucida Grande"/>
              <a:cs typeface="Lucida Grande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11560" y="5733256"/>
            <a:ext cx="7208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9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11560" y="5733256"/>
            <a:ext cx="7208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* The </a:t>
            </a: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PRTG Corporate Country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allows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multiple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installations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of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the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core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server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in different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sites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of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one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corporation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in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one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country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.</a:t>
            </a:r>
          </a:p>
          <a:p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** The </a:t>
            </a:r>
            <a:r>
              <a:rPr lang="de-DE" sz="900" b="1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PRTG Corporate 5 Core Global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allows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up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to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5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installations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of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the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core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server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in different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sites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of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one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corporation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  <a:latin typeface="Lucida Grande"/>
                <a:cs typeface="Lucida Grande"/>
              </a:rPr>
              <a:t> in different countries.</a:t>
            </a:r>
          </a:p>
        </p:txBody>
      </p:sp>
    </p:spTree>
    <p:extLst>
      <p:ext uri="{BB962C8B-B14F-4D97-AF65-F5344CB8AC3E}">
        <p14:creationId xmlns:p14="http://schemas.microsoft.com/office/powerpoint/2010/main" val="39070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7884368" y="5589240"/>
            <a:ext cx="1080120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145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Grande" charset="0"/>
              </a:rPr>
              <a:t>PRTG: Software </a:t>
            </a:r>
            <a:r>
              <a:rPr lang="en-GB" dirty="0">
                <a:latin typeface="Lucida Grande" charset="0"/>
              </a:rPr>
              <a:t>Made in </a:t>
            </a:r>
            <a:r>
              <a:rPr lang="en-GB" dirty="0" smtClean="0">
                <a:latin typeface="Lucida Grande" charset="0"/>
              </a:rPr>
              <a:t>Germany </a:t>
            </a:r>
            <a:endParaRPr lang="de-DE" dirty="0">
              <a:solidFill>
                <a:srgbClr val="FF1B6E"/>
              </a:solidFill>
              <a:latin typeface="Lucida Grande" charset="0"/>
            </a:endParaRPr>
          </a:p>
        </p:txBody>
      </p:sp>
      <p:sp>
        <p:nvSpPr>
          <p:cNvPr id="6146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755576" y="1700808"/>
            <a:ext cx="7632848" cy="1944216"/>
          </a:xfrm>
        </p:spPr>
        <p:txBody>
          <a:bodyPr/>
          <a:lstStyle/>
          <a:p>
            <a:pPr marL="0" lvl="2" indent="0" algn="ctr">
              <a:lnSpc>
                <a:spcPct val="140000"/>
              </a:lnSpc>
              <a:buNone/>
            </a:pP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Based in Nuremberg, Germany, </a:t>
            </a:r>
            <a:r>
              <a:rPr lang="en-US" sz="1600" dirty="0" smtClean="0">
                <a:solidFill>
                  <a:srgbClr val="081A44"/>
                </a:solidFill>
                <a:latin typeface="Lucida Grande" charset="0"/>
              </a:rPr>
              <a:t>Paessler </a:t>
            </a: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has been at the </a:t>
            </a:r>
            <a:r>
              <a:rPr lang="en-US" sz="1600" dirty="0" smtClean="0">
                <a:solidFill>
                  <a:srgbClr val="081A44"/>
                </a:solidFill>
                <a:latin typeface="Lucida Grande" charset="0"/>
              </a:rPr>
              <a:t/>
            </a:r>
            <a:br>
              <a:rPr lang="en-US" sz="1600" dirty="0" smtClean="0">
                <a:solidFill>
                  <a:srgbClr val="081A44"/>
                </a:solidFill>
                <a:latin typeface="Lucida Grande" charset="0"/>
              </a:rPr>
            </a:br>
            <a:r>
              <a:rPr lang="en-US" sz="1600" dirty="0" smtClean="0">
                <a:solidFill>
                  <a:srgbClr val="081A44"/>
                </a:solidFill>
                <a:latin typeface="Lucida Grande" charset="0"/>
              </a:rPr>
              <a:t>forefront </a:t>
            </a: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of providing the </a:t>
            </a:r>
            <a:r>
              <a:rPr lang="en-US" sz="2400" dirty="0">
                <a:solidFill>
                  <a:srgbClr val="081A44"/>
                </a:solidFill>
                <a:latin typeface="Lucida Grande" charset="0"/>
              </a:rPr>
              <a:t>industry's most powerful, affordable </a:t>
            </a:r>
            <a:r>
              <a:rPr lang="en-US" sz="2400" dirty="0" smtClean="0">
                <a:solidFill>
                  <a:srgbClr val="081A44"/>
                </a:solidFill>
                <a:latin typeface="Lucida Grande" charset="0"/>
              </a:rPr>
              <a:t>and </a:t>
            </a:r>
            <a:r>
              <a:rPr lang="en-US" sz="2400" dirty="0">
                <a:solidFill>
                  <a:srgbClr val="081A44"/>
                </a:solidFill>
                <a:latin typeface="Lucida Grande" charset="0"/>
              </a:rPr>
              <a:t>easy-to-use</a:t>
            </a: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 network solutions </a:t>
            </a:r>
            <a:endParaRPr lang="en-US" sz="1600" dirty="0" smtClean="0">
              <a:solidFill>
                <a:srgbClr val="081A44"/>
              </a:solidFill>
              <a:latin typeface="Lucida Grande" charset="0"/>
            </a:endParaRPr>
          </a:p>
          <a:p>
            <a:pPr marL="0" lvl="2" indent="0" algn="ctr">
              <a:lnSpc>
                <a:spcPct val="140000"/>
              </a:lnSpc>
              <a:buNone/>
            </a:pPr>
            <a:r>
              <a:rPr lang="en-US" sz="1600" dirty="0" smtClean="0">
                <a:solidFill>
                  <a:srgbClr val="081A44"/>
                </a:solidFill>
                <a:latin typeface="Lucida Grande" charset="0"/>
              </a:rPr>
              <a:t>since </a:t>
            </a: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the dawn of the </a:t>
            </a:r>
            <a:r>
              <a:rPr lang="en-US" sz="1600" dirty="0" smtClean="0">
                <a:solidFill>
                  <a:srgbClr val="081A44"/>
                </a:solidFill>
                <a:latin typeface="Lucida Grande" charset="0"/>
              </a:rPr>
              <a:t>modern </a:t>
            </a:r>
            <a:r>
              <a:rPr lang="en-US" sz="1600" dirty="0">
                <a:solidFill>
                  <a:srgbClr val="081A44"/>
                </a:solidFill>
                <a:latin typeface="Lucida Grande" charset="0"/>
              </a:rPr>
              <a:t>Internet.  </a:t>
            </a:r>
          </a:p>
          <a:p>
            <a:pPr marL="355600" lvl="2" indent="0" algn="ctr">
              <a:lnSpc>
                <a:spcPct val="140000"/>
              </a:lnSpc>
              <a:buNone/>
            </a:pPr>
            <a:endParaRPr lang="en-US" sz="1600" dirty="0">
              <a:latin typeface="Lucida Grande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DDF13649-0E7C-DE41-B8C4-7AAA294C167C}" type="slidenum">
              <a:rPr lang="de-DE"/>
              <a:pPr>
                <a:defRPr/>
              </a:pPr>
              <a:t>13</a:t>
            </a:fld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0913" y="4117122"/>
            <a:ext cx="2162175" cy="174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Bild 3" descr="pae_logo_claim_w_15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22" y="6021288"/>
            <a:ext cx="1987757" cy="4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7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6852D79-501F-524C-B64A-C3B4D9919D9E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13" name="Titel 2"/>
          <p:cNvSpPr txBox="1">
            <a:spLocks/>
          </p:cNvSpPr>
          <p:nvPr/>
        </p:nvSpPr>
        <p:spPr bwMode="auto">
          <a:xfrm>
            <a:off x="533400" y="533400"/>
            <a:ext cx="82870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81A44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81A44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81A44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81A44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81A44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Lucida Grande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Lucida Grande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Lucida Grande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Lucida Grande" charset="0"/>
              </a:defRPr>
            </a:lvl9pPr>
          </a:lstStyle>
          <a:p>
            <a:r>
              <a:rPr lang="en-US" dirty="0">
                <a:latin typeface="Lucida Grande" charset="0"/>
              </a:rPr>
              <a:t>“Would you recommend PRTG to colleagues or friends</a:t>
            </a:r>
            <a:r>
              <a:rPr lang="en-US" dirty="0" smtClean="0">
                <a:latin typeface="Lucida Grande" charset="0"/>
              </a:rPr>
              <a:t>?”</a:t>
            </a:r>
            <a:endParaRPr lang="de-DE" dirty="0">
              <a:solidFill>
                <a:srgbClr val="FF1B6E"/>
              </a:solidFill>
              <a:latin typeface="Lucida Grande" charset="0"/>
            </a:endParaRPr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915835276"/>
              </p:ext>
            </p:extLst>
          </p:nvPr>
        </p:nvGraphicFramePr>
        <p:xfrm>
          <a:off x="1982502" y="2192652"/>
          <a:ext cx="4895653" cy="326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4244063" y="179457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9225B"/>
                </a:solidFill>
                <a:latin typeface="+mn-lt"/>
              </a:rPr>
              <a:t>No</a:t>
            </a:r>
          </a:p>
          <a:p>
            <a:r>
              <a:rPr lang="en-US" sz="1000" dirty="0" smtClean="0">
                <a:solidFill>
                  <a:srgbClr val="09225B"/>
                </a:solidFill>
                <a:latin typeface="+mn-lt"/>
              </a:rPr>
              <a:t>0,3%</a:t>
            </a:r>
            <a:endParaRPr lang="en-US" sz="1000" dirty="0">
              <a:solidFill>
                <a:srgbClr val="09225B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78240" y="3171638"/>
            <a:ext cx="28803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ABCB2A"/>
                </a:solidFill>
                <a:latin typeface="+mn-lt"/>
              </a:rPr>
              <a:t>Have already recommended</a:t>
            </a:r>
          </a:p>
          <a:p>
            <a:r>
              <a:rPr lang="en-US" sz="2600" dirty="0" smtClean="0">
                <a:solidFill>
                  <a:srgbClr val="ABCB2A"/>
                </a:solidFill>
                <a:latin typeface="+mn-lt"/>
              </a:rPr>
              <a:t>39,5%</a:t>
            </a:r>
            <a:endParaRPr lang="en-US" sz="2600" dirty="0">
              <a:solidFill>
                <a:srgbClr val="ABCB2A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53953" y="5198012"/>
            <a:ext cx="1983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EEA420"/>
                </a:solidFill>
                <a:latin typeface="+mn-lt"/>
              </a:rPr>
              <a:t>Yes, definitely</a:t>
            </a:r>
          </a:p>
          <a:p>
            <a:pPr algn="r"/>
            <a:r>
              <a:rPr lang="en-US" sz="2000" dirty="0" smtClean="0">
                <a:solidFill>
                  <a:srgbClr val="EEA420"/>
                </a:solidFill>
                <a:latin typeface="+mn-lt"/>
              </a:rPr>
              <a:t>40,4%</a:t>
            </a:r>
            <a:endParaRPr lang="en-US" sz="2000" dirty="0">
              <a:solidFill>
                <a:srgbClr val="EEA42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996141" y="2565364"/>
            <a:ext cx="1983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D004D"/>
                </a:solidFill>
                <a:latin typeface="+mn-lt"/>
              </a:rPr>
              <a:t>Yes, very likely</a:t>
            </a:r>
          </a:p>
          <a:p>
            <a:pPr algn="r"/>
            <a:r>
              <a:rPr lang="en-US" sz="1600" dirty="0" smtClean="0">
                <a:solidFill>
                  <a:srgbClr val="CD004D"/>
                </a:solidFill>
                <a:latin typeface="+mn-lt"/>
              </a:rPr>
              <a:t>17,2%</a:t>
            </a:r>
            <a:endParaRPr lang="en-US" sz="1600" dirty="0">
              <a:solidFill>
                <a:srgbClr val="CD004D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337643" y="1918422"/>
            <a:ext cx="19835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Don‘t know</a:t>
            </a: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2,6%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383044" cy="427968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A8C7BB3-6F84-7442-A076-516F35DD996F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3400" y="534988"/>
            <a:ext cx="8070850" cy="457200"/>
          </a:xfrm>
        </p:spPr>
        <p:txBody>
          <a:bodyPr/>
          <a:lstStyle/>
          <a:p>
            <a:r>
              <a:rPr lang="de-DE" dirty="0" err="1" smtClean="0">
                <a:latin typeface="Lucida Grande" charset="0"/>
              </a:rPr>
              <a:t>Thank</a:t>
            </a:r>
            <a:r>
              <a:rPr lang="de-DE" dirty="0" smtClean="0">
                <a:latin typeface="Lucida Grande" charset="0"/>
              </a:rPr>
              <a:t> </a:t>
            </a:r>
            <a:r>
              <a:rPr lang="de-DE" dirty="0" err="1" smtClean="0">
                <a:latin typeface="Lucida Grande" charset="0"/>
              </a:rPr>
              <a:t>You</a:t>
            </a:r>
            <a:r>
              <a:rPr lang="de-DE" dirty="0" smtClean="0">
                <a:latin typeface="Lucida Grande" charset="0"/>
              </a:rPr>
              <a:t>!</a:t>
            </a:r>
            <a:endParaRPr lang="de-DE" dirty="0">
              <a:latin typeface="Lucida Grande" charset="0"/>
            </a:endParaRPr>
          </a:p>
        </p:txBody>
      </p:sp>
      <p:sp>
        <p:nvSpPr>
          <p:cNvPr id="12" name="Textplatzhalter 1"/>
          <p:cNvSpPr txBox="1">
            <a:spLocks/>
          </p:cNvSpPr>
          <p:nvPr/>
        </p:nvSpPr>
        <p:spPr bwMode="auto">
          <a:xfrm>
            <a:off x="1835696" y="1845295"/>
            <a:ext cx="2663651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900112" indent="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None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0" lvl="1" indent="0" algn="ctr">
              <a:lnSpc>
                <a:spcPct val="150000"/>
              </a:lnSpc>
            </a:pPr>
            <a:r>
              <a:rPr lang="de-DE" sz="2000" dirty="0" smtClean="0">
                <a:solidFill>
                  <a:srgbClr val="081A44"/>
                </a:solidFill>
              </a:rPr>
              <a:t>More </a:t>
            </a:r>
            <a:r>
              <a:rPr lang="de-DE" sz="2000" dirty="0" err="1" smtClean="0">
                <a:solidFill>
                  <a:srgbClr val="081A44"/>
                </a:solidFill>
              </a:rPr>
              <a:t>Questions</a:t>
            </a:r>
            <a:r>
              <a:rPr lang="de-DE" sz="2000" dirty="0" smtClean="0">
                <a:solidFill>
                  <a:srgbClr val="081A44"/>
                </a:solidFill>
              </a:rPr>
              <a:t>?</a:t>
            </a:r>
            <a:endParaRPr lang="de-DE" dirty="0" smtClean="0"/>
          </a:p>
          <a:p>
            <a:pPr marL="0" indent="0" algn="ctr"/>
            <a:endParaRPr lang="it-IT" dirty="0" smtClean="0">
              <a:latin typeface="Lucida Grande" charset="0"/>
            </a:endParaRPr>
          </a:p>
          <a:p>
            <a:pPr marL="0" indent="0" algn="ctr"/>
            <a:r>
              <a:rPr lang="it-IT" dirty="0" err="1" smtClean="0">
                <a:latin typeface="Lucida Grande" charset="0"/>
              </a:rPr>
              <a:t>Paessler</a:t>
            </a:r>
            <a:r>
              <a:rPr lang="it-IT" dirty="0" smtClean="0">
                <a:latin typeface="Lucida Grande" charset="0"/>
              </a:rPr>
              <a:t> AG</a:t>
            </a:r>
          </a:p>
          <a:p>
            <a:pPr marL="0" indent="0" algn="ctr"/>
            <a:r>
              <a:rPr lang="it-IT" sz="1400" dirty="0" smtClean="0">
                <a:latin typeface="Lucida Grande" charset="0"/>
              </a:rPr>
              <a:t>Sales Team</a:t>
            </a:r>
          </a:p>
          <a:p>
            <a:pPr marL="0" indent="0" algn="ctr"/>
            <a:r>
              <a:rPr lang="it-IT" sz="1400" dirty="0" smtClean="0">
                <a:latin typeface="Lucida Grande" charset="0"/>
                <a:hlinkClick r:id="rId4"/>
              </a:rPr>
              <a:t>sales@paessler.com</a:t>
            </a:r>
          </a:p>
          <a:p>
            <a:pPr marL="0" indent="0" algn="ctr"/>
            <a:r>
              <a:rPr lang="it-IT" sz="1400" dirty="0" smtClean="0">
                <a:latin typeface="Lucida Grande" charset="0"/>
              </a:rPr>
              <a:t>T: +49 911 93775-0</a:t>
            </a:r>
          </a:p>
          <a:p>
            <a:pPr marL="0" indent="0" algn="ctr"/>
            <a:r>
              <a:rPr lang="it-IT" sz="1400" dirty="0" err="1" smtClean="0">
                <a:latin typeface="Lucida Grande" charset="0"/>
              </a:rPr>
              <a:t>F</a:t>
            </a:r>
            <a:r>
              <a:rPr lang="it-IT" sz="1400" dirty="0" smtClean="0">
                <a:latin typeface="Lucida Grande" charset="0"/>
              </a:rPr>
              <a:t>: +49 911 93775-409</a:t>
            </a:r>
          </a:p>
          <a:p>
            <a:pPr marL="0" indent="0" algn="ctr"/>
            <a:r>
              <a:rPr lang="it-IT" sz="1400" dirty="0" smtClean="0">
                <a:latin typeface="Lucida Grande" charset="0"/>
                <a:hlinkClick r:id="rId5"/>
              </a:rPr>
              <a:t>www.paessler.com</a:t>
            </a:r>
            <a:r>
              <a:rPr lang="it-IT" sz="1400" dirty="0" smtClean="0">
                <a:latin typeface="Lucida Grande" charset="0"/>
              </a:rPr>
              <a:t> </a:t>
            </a:r>
            <a:endParaRPr lang="de-DE" sz="1400" dirty="0">
              <a:latin typeface="Lucida Grand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el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457200"/>
          </a:xfrm>
        </p:spPr>
        <p:txBody>
          <a:bodyPr/>
          <a:lstStyle/>
          <a:p>
            <a:r>
              <a:rPr lang="de-DE">
                <a:latin typeface="Lucida Grande" charset="0"/>
              </a:rPr>
              <a:t>Agenda</a:t>
            </a:r>
          </a:p>
        </p:txBody>
      </p:sp>
      <p:sp>
        <p:nvSpPr>
          <p:cNvPr id="4098" name="Textplatzhalter 2"/>
          <p:cNvSpPr>
            <a:spLocks noGrp="1"/>
          </p:cNvSpPr>
          <p:nvPr>
            <p:ph type="body" idx="4294967295"/>
          </p:nvPr>
        </p:nvSpPr>
        <p:spPr>
          <a:xfrm>
            <a:off x="533400" y="2132856"/>
            <a:ext cx="7772400" cy="1905000"/>
          </a:xfrm>
        </p:spPr>
        <p:txBody>
          <a:bodyPr/>
          <a:lstStyle/>
          <a:p>
            <a:pPr marL="457200" indent="-457200">
              <a:buFont typeface="Lucida Grande" charset="0"/>
              <a:buAutoNum type="arabicPeriod"/>
            </a:pPr>
            <a:r>
              <a:rPr lang="en-GB" dirty="0" smtClean="0">
                <a:latin typeface="Lucida Grande" charset="0"/>
              </a:rPr>
              <a:t>Why </a:t>
            </a:r>
            <a:r>
              <a:rPr lang="en-GB" dirty="0">
                <a:latin typeface="Lucida Grande" charset="0"/>
              </a:rPr>
              <a:t>Network Monitoring</a:t>
            </a:r>
            <a:r>
              <a:rPr lang="en-GB" dirty="0" smtClean="0">
                <a:latin typeface="Lucida Grande" charset="0"/>
              </a:rPr>
              <a:t>?</a:t>
            </a:r>
          </a:p>
          <a:p>
            <a:pPr marL="457200" indent="-457200">
              <a:buFont typeface="Lucida Grande" charset="0"/>
              <a:buAutoNum type="arabicPeriod"/>
            </a:pPr>
            <a:r>
              <a:rPr lang="en-US" dirty="0" smtClean="0">
                <a:latin typeface="Lucida Grande" charset="0"/>
              </a:rPr>
              <a:t>How </a:t>
            </a:r>
            <a:r>
              <a:rPr lang="en-US" dirty="0">
                <a:latin typeface="Lucida Grande" charset="0"/>
              </a:rPr>
              <a:t>To Find The Right Solution</a:t>
            </a:r>
            <a:r>
              <a:rPr lang="en-US" dirty="0" smtClean="0">
                <a:latin typeface="Lucida Grande" charset="0"/>
              </a:rPr>
              <a:t>?</a:t>
            </a:r>
          </a:p>
          <a:p>
            <a:pPr marL="457200" indent="-457200">
              <a:buFont typeface="Lucida Grande" charset="0"/>
              <a:buAutoNum type="arabicPeriod"/>
            </a:pPr>
            <a:r>
              <a:rPr lang="en-GB" dirty="0" smtClean="0">
                <a:latin typeface="Lucida Grande" charset="0"/>
              </a:rPr>
              <a:t>PRTG Network Monitor</a:t>
            </a:r>
          </a:p>
          <a:p>
            <a:pPr marL="457200" indent="-457200">
              <a:buFont typeface="Lucida Grande" charset="0"/>
              <a:buAutoNum type="arabicPeriod"/>
            </a:pPr>
            <a:r>
              <a:rPr lang="en-GB" dirty="0" smtClean="0">
                <a:latin typeface="Lucida Grande" charset="0"/>
              </a:rPr>
              <a:t>PRTG: The </a:t>
            </a:r>
            <a:r>
              <a:rPr lang="en-GB" dirty="0">
                <a:latin typeface="Lucida Grande" charset="0"/>
              </a:rPr>
              <a:t>All-In License </a:t>
            </a:r>
            <a:r>
              <a:rPr lang="en-GB" dirty="0" smtClean="0">
                <a:latin typeface="Lucida Grande" charset="0"/>
              </a:rPr>
              <a:t>Model and Pricing</a:t>
            </a:r>
          </a:p>
          <a:p>
            <a:pPr marL="457200" indent="-457200">
              <a:buFont typeface="Lucida Grande" charset="0"/>
              <a:buAutoNum type="arabicPeriod"/>
            </a:pPr>
            <a:r>
              <a:rPr lang="en-GB" dirty="0" smtClean="0">
                <a:latin typeface="Lucida Grande" charset="0"/>
              </a:rPr>
              <a:t>PRTG: Software Made in Germany</a:t>
            </a:r>
            <a:endParaRPr lang="en-GB" dirty="0">
              <a:latin typeface="Lucida Grande" charset="0"/>
            </a:endParaRPr>
          </a:p>
          <a:p>
            <a:pPr marL="457200" indent="-457200">
              <a:buFont typeface="Lucida Grande" charset="0"/>
              <a:buAutoNum type="arabicPeriod"/>
            </a:pPr>
            <a:r>
              <a:rPr lang="en-GB" dirty="0" smtClean="0">
                <a:latin typeface="Lucida Grande" charset="0"/>
              </a:rPr>
              <a:t>Customer Feedback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4C183B-535F-2040-B80C-1F964A929E05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Grande" charset="0"/>
              </a:rPr>
              <a:t>Why Network Monitoring?</a:t>
            </a:r>
            <a:endParaRPr lang="de-DE" dirty="0">
              <a:latin typeface="Lucida Grande" charset="0"/>
            </a:endParaRPr>
          </a:p>
        </p:txBody>
      </p:sp>
      <p:sp>
        <p:nvSpPr>
          <p:cNvPr id="819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259632" y="3717032"/>
            <a:ext cx="2376264" cy="720205"/>
          </a:xfrm>
        </p:spPr>
        <p:txBody>
          <a:bodyPr/>
          <a:lstStyle/>
          <a:p>
            <a:pPr marL="0" indent="0"/>
            <a:r>
              <a:rPr lang="en-GB" dirty="0" smtClean="0">
                <a:latin typeface="Lucida Grande" charset="0"/>
              </a:rPr>
              <a:t>Saves Time</a:t>
            </a:r>
            <a:endParaRPr lang="en-US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DBFAEB2-7605-1246-BD91-CC85CC717499}" type="slidenum">
              <a:rPr lang="de-DE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2" name="Bild 1" descr="PRTG_Key_Doll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310607"/>
            <a:ext cx="1424123" cy="1424123"/>
          </a:xfrm>
          <a:prstGeom prst="rect">
            <a:avLst/>
          </a:prstGeom>
        </p:spPr>
      </p:pic>
      <p:pic>
        <p:nvPicPr>
          <p:cNvPr id="3" name="Bild 2" descr="PRTG_Key_Uh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098" y="2327702"/>
            <a:ext cx="1426872" cy="1426872"/>
          </a:xfrm>
          <a:prstGeom prst="rect">
            <a:avLst/>
          </a:prstGeom>
        </p:spPr>
      </p:pic>
      <p:pic>
        <p:nvPicPr>
          <p:cNvPr id="6" name="Bild 5" descr="PRTG_Key_Schlos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06298"/>
            <a:ext cx="1418512" cy="1418512"/>
          </a:xfrm>
          <a:prstGeom prst="rect">
            <a:avLst/>
          </a:prstGeom>
        </p:spPr>
      </p:pic>
      <p:sp>
        <p:nvSpPr>
          <p:cNvPr id="9" name="Textplatzhalter 2"/>
          <p:cNvSpPr txBox="1">
            <a:spLocks/>
          </p:cNvSpPr>
          <p:nvPr/>
        </p:nvSpPr>
        <p:spPr bwMode="auto">
          <a:xfrm>
            <a:off x="3635896" y="3717032"/>
            <a:ext cx="2376264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/>
            <a:r>
              <a:rPr lang="en-US" dirty="0" smtClean="0">
                <a:latin typeface="Lucida Grande" charset="0"/>
              </a:rPr>
              <a:t>Saves Money</a:t>
            </a:r>
            <a:endParaRPr lang="en-US" dirty="0">
              <a:latin typeface="Lucida Grande" charset="0"/>
            </a:endParaRPr>
          </a:p>
        </p:txBody>
      </p:sp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6084168" y="3717032"/>
            <a:ext cx="237626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/>
            <a:r>
              <a:rPr lang="en-US" dirty="0" smtClean="0">
                <a:latin typeface="Lucida Grande" charset="0"/>
              </a:rPr>
              <a:t>Offers Security</a:t>
            </a:r>
            <a:endParaRPr lang="en-US" dirty="0">
              <a:latin typeface="Lucida Grand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808038"/>
          </a:xfrm>
        </p:spPr>
        <p:txBody>
          <a:bodyPr/>
          <a:lstStyle/>
          <a:p>
            <a:r>
              <a:rPr lang="en-US" dirty="0">
                <a:latin typeface="Lucida Grande" charset="0"/>
              </a:rPr>
              <a:t>What D</a:t>
            </a:r>
            <a:r>
              <a:rPr lang="en-US" dirty="0" smtClean="0">
                <a:latin typeface="Lucida Grande" charset="0"/>
              </a:rPr>
              <a:t>oes Comprehensive </a:t>
            </a:r>
            <a:r>
              <a:rPr lang="en-US" dirty="0">
                <a:latin typeface="Lucida Grande" charset="0"/>
              </a:rPr>
              <a:t>Network Monitoring </a:t>
            </a:r>
            <a:r>
              <a:rPr lang="en-US" dirty="0" smtClean="0">
                <a:latin typeface="Lucida Grande" charset="0"/>
              </a:rPr>
              <a:t>Do?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C566D0-5CBA-1949-A8C0-0787E447B4A8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7584" y="2276872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GB" sz="28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Measure</a:t>
            </a:r>
            <a:endParaRPr lang="en-GB" sz="16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99592" y="3933056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GB" sz="28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Analyse</a:t>
            </a:r>
            <a:endParaRPr lang="en-GB" sz="28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40152" y="2348880"/>
            <a:ext cx="2514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Inform</a:t>
            </a:r>
            <a:r>
              <a:rPr lang="en-GB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and</a:t>
            </a:r>
            <a:r>
              <a:rPr lang="en-GB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8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Alert</a:t>
            </a:r>
            <a:endParaRPr lang="en-GB" sz="28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868144" y="4149080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GB" sz="28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Optimise</a:t>
            </a:r>
            <a:endParaRPr lang="en-GB" sz="28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048" y="2348880"/>
            <a:ext cx="2757474" cy="222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Grande" charset="0"/>
              </a:rPr>
              <a:t>Who Should Monitor?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BC6B52D8-392C-1C4A-B8EC-B28A2C4CCBE9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1466" y="1484784"/>
            <a:ext cx="3960813" cy="21359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de-DE" sz="1800" dirty="0" smtClean="0">
                <a:solidFill>
                  <a:srgbClr val="A0C62C"/>
                </a:solidFill>
                <a:latin typeface="+mj-lt"/>
              </a:rPr>
              <a:t>“</a:t>
            </a:r>
            <a:r>
              <a:rPr lang="de-DE" sz="1800" dirty="0" err="1" smtClean="0">
                <a:solidFill>
                  <a:srgbClr val="A0C62C"/>
                </a:solidFill>
                <a:latin typeface="+mj-lt"/>
              </a:rPr>
              <a:t>It</a:t>
            </a:r>
            <a:r>
              <a:rPr lang="de-DE" sz="1800" dirty="0" smtClean="0">
                <a:solidFill>
                  <a:srgbClr val="A0C62C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rgbClr val="A0C62C"/>
                </a:solidFill>
                <a:latin typeface="+mj-lt"/>
              </a:rPr>
              <a:t>showed us </a:t>
            </a:r>
            <a:br>
              <a:rPr lang="en-US" sz="1800" dirty="0" smtClean="0">
                <a:solidFill>
                  <a:srgbClr val="A0C62C"/>
                </a:solidFill>
                <a:latin typeface="+mj-lt"/>
              </a:rPr>
            </a:br>
            <a:r>
              <a:rPr lang="en-US" sz="1800" dirty="0" smtClean="0">
                <a:solidFill>
                  <a:srgbClr val="A0C62C"/>
                </a:solidFill>
                <a:latin typeface="+mj-lt"/>
              </a:rPr>
              <a:t>how we could make the most out of the resources we already have.“</a:t>
            </a:r>
          </a:p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Steven </a:t>
            </a:r>
            <a:r>
              <a:rPr lang="en-US" sz="1400" dirty="0" err="1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Tims</a:t>
            </a:r>
            <a:r>
              <a:rPr lang="en-US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, IT </a:t>
            </a:r>
            <a:r>
              <a:rPr lang="en-US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support services </a:t>
            </a:r>
            <a:r>
              <a:rPr lang="en-US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manager, Raven Industries</a:t>
            </a:r>
            <a:endParaRPr lang="de-DE" sz="14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Ovale Legende 11"/>
          <p:cNvSpPr/>
          <p:nvPr/>
        </p:nvSpPr>
        <p:spPr bwMode="auto">
          <a:xfrm>
            <a:off x="533400" y="1340768"/>
            <a:ext cx="4104953" cy="2598640"/>
          </a:xfrm>
          <a:prstGeom prst="wedgeEllipseCallout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de-DE"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15819" y="1998201"/>
            <a:ext cx="3960813" cy="21682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800" dirty="0">
                <a:solidFill>
                  <a:srgbClr val="CD004D"/>
                </a:solidFill>
                <a:latin typeface="+mj-lt"/>
              </a:rPr>
              <a:t>"Knowing </a:t>
            </a:r>
            <a:r>
              <a:rPr lang="en-US" sz="1800" dirty="0" smtClean="0">
                <a:solidFill>
                  <a:srgbClr val="CD004D"/>
                </a:solidFill>
                <a:latin typeface="+mj-lt"/>
              </a:rPr>
              <a:t>that </a:t>
            </a:r>
            <a:r>
              <a:rPr lang="en-US" sz="1800" dirty="0">
                <a:solidFill>
                  <a:srgbClr val="CD004D"/>
                </a:solidFill>
                <a:latin typeface="+mj-lt"/>
              </a:rPr>
              <a:t>any </a:t>
            </a:r>
            <a:r>
              <a:rPr lang="en-US" sz="1800" dirty="0" smtClean="0">
                <a:solidFill>
                  <a:srgbClr val="CD004D"/>
                </a:solidFill>
                <a:latin typeface="+mj-lt"/>
              </a:rPr>
              <a:t/>
            </a:r>
            <a:br>
              <a:rPr lang="en-US" sz="1800" dirty="0" smtClean="0">
                <a:solidFill>
                  <a:srgbClr val="CD004D"/>
                </a:solidFill>
                <a:latin typeface="+mj-lt"/>
              </a:rPr>
            </a:br>
            <a:r>
              <a:rPr lang="en-US" sz="1800" dirty="0" smtClean="0">
                <a:solidFill>
                  <a:srgbClr val="CD004D"/>
                </a:solidFill>
                <a:latin typeface="+mj-lt"/>
              </a:rPr>
              <a:t>issues </a:t>
            </a:r>
            <a:r>
              <a:rPr lang="en-US" sz="1800" dirty="0">
                <a:solidFill>
                  <a:srgbClr val="CD004D"/>
                </a:solidFill>
                <a:latin typeface="+mj-lt"/>
              </a:rPr>
              <a:t>with a system will be instantly emailed has brought peace of mind to our support.”</a:t>
            </a:r>
            <a:endParaRPr lang="de-DE" sz="1800" dirty="0">
              <a:solidFill>
                <a:srgbClr val="CD004D"/>
              </a:solidFill>
              <a:latin typeface="+mj-lt"/>
            </a:endParaRPr>
          </a:p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Michael Post, </a:t>
            </a:r>
            <a:r>
              <a:rPr lang="en-US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Operations </a:t>
            </a:r>
          </a:p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Director</a:t>
            </a:r>
            <a:r>
              <a:rPr lang="en-US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, </a:t>
            </a:r>
            <a:r>
              <a:rPr lang="en-US" sz="1400" dirty="0" err="1" smtClean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Isys</a:t>
            </a:r>
            <a:endParaRPr lang="de-DE" sz="14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7" name="Ovale Legende 16"/>
          <p:cNvSpPr/>
          <p:nvPr/>
        </p:nvSpPr>
        <p:spPr bwMode="auto">
          <a:xfrm>
            <a:off x="5004048" y="1772816"/>
            <a:ext cx="3672137" cy="2598640"/>
          </a:xfrm>
          <a:prstGeom prst="wedgeEllipseCallout">
            <a:avLst>
              <a:gd name="adj1" fmla="val -60849"/>
              <a:gd name="adj2" fmla="val 15584"/>
            </a:avLst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de-DE">
              <a:ea typeface="+mn-ea"/>
              <a:cs typeface="+mn-cs"/>
            </a:endParaRPr>
          </a:p>
        </p:txBody>
      </p:sp>
      <p:sp>
        <p:nvSpPr>
          <p:cNvPr id="13" name="Ovale Legende 12"/>
          <p:cNvSpPr/>
          <p:nvPr/>
        </p:nvSpPr>
        <p:spPr bwMode="auto">
          <a:xfrm>
            <a:off x="2771800" y="4005064"/>
            <a:ext cx="3312368" cy="1800274"/>
          </a:xfrm>
          <a:prstGeom prst="wedgeEllipseCallou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de-DE">
              <a:ea typeface="+mn-ea"/>
              <a:cs typeface="+mn-cs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016224" y="4149080"/>
            <a:ext cx="4572000" cy="14588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de-DE" sz="1800" dirty="0">
                <a:solidFill>
                  <a:srgbClr val="FA7324"/>
                </a:solidFill>
                <a:latin typeface="+mj-lt"/>
              </a:rPr>
              <a:t>“I am </a:t>
            </a:r>
            <a:r>
              <a:rPr lang="de-DE" sz="1800" dirty="0" err="1">
                <a:solidFill>
                  <a:srgbClr val="FA7324"/>
                </a:solidFill>
                <a:latin typeface="+mj-lt"/>
              </a:rPr>
              <a:t>blown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 </a:t>
            </a:r>
            <a:r>
              <a:rPr lang="de-DE" sz="1800" dirty="0" err="1">
                <a:solidFill>
                  <a:srgbClr val="FA7324"/>
                </a:solidFill>
                <a:latin typeface="+mj-lt"/>
              </a:rPr>
              <a:t>away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 </a:t>
            </a:r>
            <a:br>
              <a:rPr lang="de-DE" sz="1800" dirty="0">
                <a:solidFill>
                  <a:srgbClr val="FA7324"/>
                </a:solidFill>
                <a:latin typeface="+mj-lt"/>
              </a:rPr>
            </a:br>
            <a:r>
              <a:rPr lang="de-DE" sz="1800" dirty="0" err="1">
                <a:solidFill>
                  <a:srgbClr val="FA7324"/>
                </a:solidFill>
                <a:latin typeface="+mj-lt"/>
              </a:rPr>
              <a:t>by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 </a:t>
            </a:r>
            <a:r>
              <a:rPr lang="de-DE" sz="1800" dirty="0" err="1">
                <a:solidFill>
                  <a:srgbClr val="FA7324"/>
                </a:solidFill>
                <a:latin typeface="+mj-lt"/>
              </a:rPr>
              <a:t>the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 </a:t>
            </a:r>
            <a:r>
              <a:rPr lang="de-DE" sz="1800" dirty="0" err="1">
                <a:solidFill>
                  <a:srgbClr val="FA7324"/>
                </a:solidFill>
                <a:latin typeface="+mj-lt"/>
              </a:rPr>
              <a:t>performance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 </a:t>
            </a:r>
            <a:r>
              <a:rPr lang="de-DE" sz="1800" dirty="0" err="1">
                <a:solidFill>
                  <a:srgbClr val="FA7324"/>
                </a:solidFill>
                <a:latin typeface="+mj-lt"/>
              </a:rPr>
              <a:t>here</a:t>
            </a:r>
            <a:r>
              <a:rPr lang="de-DE" sz="1800" dirty="0">
                <a:solidFill>
                  <a:srgbClr val="FA7324"/>
                </a:solidFill>
                <a:latin typeface="+mj-lt"/>
              </a:rPr>
              <a:t>.”  </a:t>
            </a:r>
          </a:p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de-DE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Jon Berry, </a:t>
            </a:r>
            <a:r>
              <a:rPr lang="de-DE" sz="1400" dirty="0" err="1">
                <a:solidFill>
                  <a:srgbClr val="081A44"/>
                </a:solidFill>
                <a:latin typeface="+mj-lt"/>
                <a:ea typeface="+mn-ea"/>
                <a:cs typeface="+mn-cs"/>
              </a:rPr>
              <a:t>owner</a:t>
            </a:r>
            <a:r>
              <a:rPr lang="de-DE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, </a:t>
            </a:r>
          </a:p>
          <a:p>
            <a:pPr marL="355600" lvl="2" algn="ctr" eaLnBrk="0" hangingPunct="0">
              <a:lnSpc>
                <a:spcPct val="130000"/>
              </a:lnSpc>
              <a:spcBef>
                <a:spcPct val="20000"/>
              </a:spcBef>
              <a:defRPr/>
            </a:pPr>
            <a:r>
              <a:rPr lang="de-DE" sz="1400" dirty="0">
                <a:solidFill>
                  <a:srgbClr val="081A44"/>
                </a:solidFill>
                <a:latin typeface="+mj-lt"/>
                <a:ea typeface="+mn-ea"/>
                <a:cs typeface="+mn-cs"/>
              </a:rPr>
              <a:t>Green Olive </a:t>
            </a:r>
            <a:r>
              <a:rPr lang="de-DE" sz="1400" dirty="0" err="1">
                <a:solidFill>
                  <a:srgbClr val="081A44"/>
                </a:solidFill>
                <a:latin typeface="+mj-lt"/>
                <a:ea typeface="+mn-ea"/>
                <a:cs typeface="+mn-cs"/>
              </a:rPr>
              <a:t>Tree</a:t>
            </a:r>
            <a:endParaRPr lang="de-DE" sz="1400" dirty="0">
              <a:solidFill>
                <a:srgbClr val="081A44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/>
      <p:bldP spid="17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Grande" charset="0"/>
              </a:rPr>
              <a:t>How To Find The Right Solution?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2E327D4-1629-3540-966C-98E048838265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2" name="Bild 1" descr="Zett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47154"/>
            <a:ext cx="3212592" cy="4518149"/>
          </a:xfrm>
          <a:prstGeom prst="rect">
            <a:avLst/>
          </a:prstGeom>
        </p:spPr>
      </p:pic>
      <p:sp>
        <p:nvSpPr>
          <p:cNvPr id="8" name="Textplatzhalter 2"/>
          <p:cNvSpPr txBox="1">
            <a:spLocks/>
          </p:cNvSpPr>
          <p:nvPr/>
        </p:nvSpPr>
        <p:spPr bwMode="auto">
          <a:xfrm>
            <a:off x="2872532" y="1773039"/>
            <a:ext cx="2952328" cy="410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Features </a:t>
            </a: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Usability</a:t>
            </a: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>
                <a:latin typeface="Lucida Grande" charset="0"/>
              </a:rPr>
              <a:t>Scalability </a:t>
            </a:r>
            <a:endParaRPr lang="en-US" sz="1800" dirty="0" smtClean="0">
              <a:latin typeface="Lucida Grande" charset="0"/>
            </a:endParaRP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Trial version </a:t>
            </a: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Licensing</a:t>
            </a: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Future demands</a:t>
            </a:r>
          </a:p>
          <a:p>
            <a:pPr marL="355600" lvl="2" indent="0">
              <a:lnSpc>
                <a:spcPct val="200000"/>
              </a:lnSpc>
              <a:buClr>
                <a:srgbClr val="A0C62C"/>
              </a:buClr>
              <a:buSzPct val="130000"/>
              <a:buNone/>
            </a:pPr>
            <a:r>
              <a:rPr lang="en-US" sz="1800" dirty="0" smtClean="0">
                <a:latin typeface="Lucida Grande" charset="0"/>
              </a:rPr>
              <a:t>Support</a:t>
            </a:r>
            <a:endParaRPr lang="de-DE" sz="1800" dirty="0">
              <a:latin typeface="Lucida Grande" charset="0"/>
            </a:endParaRPr>
          </a:p>
        </p:txBody>
      </p:sp>
      <p:pic>
        <p:nvPicPr>
          <p:cNvPr id="7" name="Bild 6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225552" cy="207264"/>
          </a:xfrm>
          <a:prstGeom prst="rect">
            <a:avLst/>
          </a:prstGeom>
        </p:spPr>
      </p:pic>
      <p:pic>
        <p:nvPicPr>
          <p:cNvPr id="11" name="Bild 10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08920"/>
            <a:ext cx="225552" cy="207264"/>
          </a:xfrm>
          <a:prstGeom prst="rect">
            <a:avLst/>
          </a:prstGeom>
        </p:spPr>
      </p:pic>
      <p:pic>
        <p:nvPicPr>
          <p:cNvPr id="12" name="Bild 11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284984"/>
            <a:ext cx="225552" cy="207264"/>
          </a:xfrm>
          <a:prstGeom prst="rect">
            <a:avLst/>
          </a:prstGeom>
        </p:spPr>
      </p:pic>
      <p:pic>
        <p:nvPicPr>
          <p:cNvPr id="13" name="Bild 12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1048"/>
            <a:ext cx="225552" cy="207264"/>
          </a:xfrm>
          <a:prstGeom prst="rect">
            <a:avLst/>
          </a:prstGeom>
        </p:spPr>
      </p:pic>
      <p:pic>
        <p:nvPicPr>
          <p:cNvPr id="14" name="Bild 13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9120"/>
            <a:ext cx="225552" cy="207264"/>
          </a:xfrm>
          <a:prstGeom prst="rect">
            <a:avLst/>
          </a:prstGeom>
        </p:spPr>
      </p:pic>
      <p:pic>
        <p:nvPicPr>
          <p:cNvPr id="15" name="Bild 14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085184"/>
            <a:ext cx="225552" cy="207264"/>
          </a:xfrm>
          <a:prstGeom prst="rect">
            <a:avLst/>
          </a:prstGeom>
        </p:spPr>
      </p:pic>
      <p:pic>
        <p:nvPicPr>
          <p:cNvPr id="16" name="Bild 14" descr="Haken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621139"/>
            <a:ext cx="225552" cy="207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Grande" charset="0"/>
              </a:rPr>
              <a:t>PRTG: Makes it Easy</a:t>
            </a:r>
            <a:endParaRPr lang="de-DE" dirty="0">
              <a:latin typeface="Lucida Grande" charset="0"/>
            </a:endParaRPr>
          </a:p>
        </p:txBody>
      </p:sp>
      <p:sp>
        <p:nvSpPr>
          <p:cNvPr id="2253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72000" y="2327672"/>
            <a:ext cx="4104456" cy="1871985"/>
          </a:xfrm>
        </p:spPr>
        <p:txBody>
          <a:bodyPr/>
          <a:lstStyle/>
          <a:p>
            <a:pPr marL="0" lvl="2" indent="0">
              <a:lnSpc>
                <a:spcPct val="200000"/>
              </a:lnSpc>
              <a:buNone/>
            </a:pPr>
            <a:r>
              <a:rPr lang="en-US" sz="2000" dirty="0" smtClean="0">
                <a:solidFill>
                  <a:srgbClr val="081A44"/>
                </a:solidFill>
                <a:latin typeface="+mj-lt"/>
              </a:rPr>
              <a:t>Installed in Seconds </a:t>
            </a:r>
          </a:p>
          <a:p>
            <a:pPr marL="0" lvl="2" indent="0">
              <a:lnSpc>
                <a:spcPct val="200000"/>
              </a:lnSpc>
              <a:buNone/>
            </a:pPr>
            <a:r>
              <a:rPr lang="en-US" sz="2000" dirty="0" smtClean="0">
                <a:solidFill>
                  <a:srgbClr val="081A44"/>
                </a:solidFill>
                <a:latin typeface="+mj-lt"/>
              </a:rPr>
              <a:t>Configured in Minutes </a:t>
            </a:r>
          </a:p>
          <a:p>
            <a:pPr marL="0" lvl="2" indent="0">
              <a:lnSpc>
                <a:spcPct val="200000"/>
              </a:lnSpc>
              <a:buNone/>
            </a:pPr>
            <a:r>
              <a:rPr lang="en-US" sz="2000" dirty="0" smtClean="0">
                <a:solidFill>
                  <a:srgbClr val="081A44"/>
                </a:solidFill>
                <a:latin typeface="+mj-lt"/>
              </a:rPr>
              <a:t>Protects Networks </a:t>
            </a:r>
            <a:r>
              <a:rPr lang="en-US" sz="2000" dirty="0">
                <a:solidFill>
                  <a:srgbClr val="081A44"/>
                </a:solidFill>
                <a:latin typeface="+mj-lt"/>
              </a:rPr>
              <a:t>f</a:t>
            </a:r>
            <a:r>
              <a:rPr lang="en-US" sz="2000" dirty="0" smtClean="0">
                <a:solidFill>
                  <a:srgbClr val="081A44"/>
                </a:solidFill>
                <a:latin typeface="+mj-lt"/>
              </a:rPr>
              <a:t>or Years</a:t>
            </a:r>
            <a:endParaRPr lang="en-US" sz="2000" dirty="0">
              <a:solidFill>
                <a:srgbClr val="081A44"/>
              </a:solidFill>
              <a:latin typeface="+mj-lt"/>
              <a:cs typeface="ＭＳ Ｐゴシック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724468-964D-2D4F-AF87-86846BE48F69}" type="slidenum">
              <a:rPr lang="de-DE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1965600" cy="4630820"/>
          </a:xfrm>
          <a:prstGeom prst="rect">
            <a:avLst/>
          </a:prstGeom>
        </p:spPr>
      </p:pic>
      <p:pic>
        <p:nvPicPr>
          <p:cNvPr id="2" name="Bild 1" descr="Pfeil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49600"/>
            <a:ext cx="816864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2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Grande" charset="0"/>
              </a:rPr>
              <a:t>PRTG: Makes it Easy</a:t>
            </a:r>
            <a:endParaRPr lang="de-DE" dirty="0">
              <a:latin typeface="Lucida Grande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724468-964D-2D4F-AF87-86846BE48F69}" type="slidenum">
              <a:rPr lang="de-DE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7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1965600" cy="4630820"/>
          </a:xfrm>
          <a:prstGeom prst="rect">
            <a:avLst/>
          </a:prstGeom>
        </p:spPr>
      </p:pic>
      <p:pic>
        <p:nvPicPr>
          <p:cNvPr id="8" name="Bild 7" descr="Pfeil_grü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49600"/>
            <a:ext cx="816864" cy="542544"/>
          </a:xfrm>
          <a:prstGeom prst="rect">
            <a:avLst/>
          </a:prstGeom>
        </p:spPr>
      </p:pic>
      <p:sp>
        <p:nvSpPr>
          <p:cNvPr id="9" name="Textplatzhalter 2"/>
          <p:cNvSpPr txBox="1">
            <a:spLocks/>
          </p:cNvSpPr>
          <p:nvPr/>
        </p:nvSpPr>
        <p:spPr bwMode="auto">
          <a:xfrm>
            <a:off x="4572000" y="2276872"/>
            <a:ext cx="4104456" cy="187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81A4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55600" indent="1016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2pPr>
            <a:lvl3pPr marL="623888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3pPr>
            <a:lvl4pPr marL="900113" indent="-276225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charset="0"/>
              <a:buChar char="§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4pPr>
            <a:lvl5pPr marL="1168400" indent="-268288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»"/>
              <a:defRPr sz="1400">
                <a:solidFill>
                  <a:srgbClr val="5F5F5F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bg2"/>
                </a:solidFill>
                <a:latin typeface="+mn-lt"/>
              </a:defRPr>
            </a:lvl9pPr>
          </a:lstStyle>
          <a:p>
            <a:pPr marL="0" lvl="2" indent="0">
              <a:lnSpc>
                <a:spcPct val="200000"/>
              </a:lnSpc>
              <a:buFontTx/>
              <a:buNone/>
            </a:pPr>
            <a:r>
              <a:rPr lang="de-DE" sz="2000" dirty="0" smtClean="0">
                <a:solidFill>
                  <a:srgbClr val="081A44"/>
                </a:solidFill>
                <a:latin typeface="+mj-lt"/>
              </a:rPr>
              <a:t>Easy </a:t>
            </a:r>
            <a:r>
              <a:rPr lang="en-GB" sz="2000" dirty="0" smtClean="0">
                <a:solidFill>
                  <a:srgbClr val="081A44"/>
                </a:solidFill>
                <a:latin typeface="+mj-lt"/>
              </a:rPr>
              <a:t>Testing</a:t>
            </a:r>
          </a:p>
          <a:p>
            <a:pPr marL="0" lvl="2" indent="0">
              <a:lnSpc>
                <a:spcPct val="200000"/>
              </a:lnSpc>
              <a:buFontTx/>
              <a:buNone/>
            </a:pPr>
            <a:r>
              <a:rPr lang="de-DE" sz="2000" dirty="0" smtClean="0">
                <a:solidFill>
                  <a:srgbClr val="081A44"/>
                </a:solidFill>
                <a:latin typeface="+mj-lt"/>
              </a:rPr>
              <a:t>Easy </a:t>
            </a:r>
            <a:r>
              <a:rPr lang="de-DE" sz="2000" dirty="0" err="1" smtClean="0">
                <a:solidFill>
                  <a:srgbClr val="081A44"/>
                </a:solidFill>
                <a:latin typeface="+mj-lt"/>
              </a:rPr>
              <a:t>Buying</a:t>
            </a:r>
            <a:endParaRPr lang="de-DE" sz="2000" dirty="0" smtClean="0">
              <a:solidFill>
                <a:srgbClr val="081A44"/>
              </a:solidFill>
              <a:latin typeface="+mj-lt"/>
            </a:endParaRPr>
          </a:p>
          <a:p>
            <a:pPr marL="0" lvl="2" indent="0">
              <a:lnSpc>
                <a:spcPct val="200000"/>
              </a:lnSpc>
              <a:buFontTx/>
              <a:buNone/>
            </a:pPr>
            <a:r>
              <a:rPr lang="de-DE" sz="2000" dirty="0" smtClean="0">
                <a:solidFill>
                  <a:srgbClr val="081A44"/>
                </a:solidFill>
                <a:latin typeface="+mj-lt"/>
              </a:rPr>
              <a:t>Easy Monitoring</a:t>
            </a:r>
            <a:endParaRPr lang="en-US" sz="2000" dirty="0">
              <a:solidFill>
                <a:srgbClr val="081A44"/>
              </a:solidFill>
              <a:latin typeface="+mj-lt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Grande" charset="0"/>
              </a:rPr>
              <a:t>PRTG: Your Benefits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3AA6429F-A183-3147-A19A-F4F1F5EB28E7}" type="slidenum">
              <a:rPr lang="de-DE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6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80928"/>
            <a:ext cx="2028345" cy="163576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-468560" y="2996952"/>
            <a:ext cx="3859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800"/>
              </a:spcBef>
            </a:pPr>
            <a:r>
              <a:rPr lang="en-US" sz="1400" dirty="0" smtClean="0">
                <a:latin typeface="Lucida Grande" charset="0"/>
              </a:rPr>
              <a:t>Your entire network at a glance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26642" y="2132856"/>
            <a:ext cx="306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81A44"/>
                </a:solidFill>
                <a:latin typeface="Lucida Grande" charset="0"/>
              </a:rPr>
              <a:t>One single </a:t>
            </a:r>
            <a:r>
              <a:rPr lang="en-US" sz="1400" dirty="0" smtClean="0">
                <a:solidFill>
                  <a:srgbClr val="081A44"/>
                </a:solidFill>
                <a:latin typeface="Lucida Grande" charset="0"/>
              </a:rPr>
              <a:t>solution</a:t>
            </a:r>
            <a:endParaRPr lang="de-DE" sz="1400" dirty="0">
              <a:solidFill>
                <a:srgbClr val="081A44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825070" y="4437112"/>
            <a:ext cx="306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dirty="0" smtClean="0">
                <a:latin typeface="Lucida Grande" charset="0"/>
              </a:rPr>
              <a:t>Easy to use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030183" y="4869160"/>
            <a:ext cx="306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800"/>
              </a:spcBef>
            </a:pPr>
            <a:r>
              <a:rPr lang="en-US" sz="1400" dirty="0">
                <a:latin typeface="Lucida Grande" charset="0"/>
              </a:rPr>
              <a:t>React quickly to </a:t>
            </a:r>
            <a:r>
              <a:rPr lang="en-US" sz="1400" dirty="0" smtClean="0">
                <a:latin typeface="Lucida Grande" charset="0"/>
              </a:rPr>
              <a:t>issues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456918" y="1700808"/>
            <a:ext cx="306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800"/>
              </a:spcBef>
            </a:pPr>
            <a:r>
              <a:rPr lang="en-US" sz="1400" dirty="0">
                <a:latin typeface="Lucida Grande" charset="0"/>
              </a:rPr>
              <a:t>Plan and </a:t>
            </a:r>
            <a:r>
              <a:rPr lang="en-US" sz="1400" dirty="0" err="1" smtClean="0">
                <a:latin typeface="Lucida Grande" charset="0"/>
              </a:rPr>
              <a:t>optimise</a:t>
            </a:r>
            <a:r>
              <a:rPr lang="en-US" sz="1400" dirty="0" smtClean="0">
                <a:latin typeface="Lucida Grande" charset="0"/>
              </a:rPr>
              <a:t> </a:t>
            </a:r>
            <a:r>
              <a:rPr lang="en-US" sz="1400" dirty="0">
                <a:latin typeface="Lucida Grande" charset="0"/>
              </a:rPr>
              <a:t>for the </a:t>
            </a:r>
            <a:r>
              <a:rPr lang="en-US" sz="1400" dirty="0" smtClean="0">
                <a:latin typeface="Lucida Grande" charset="0"/>
              </a:rPr>
              <a:t>future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4077072"/>
            <a:ext cx="306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800"/>
              </a:spcBef>
            </a:pPr>
            <a:r>
              <a:rPr lang="en-US" sz="1400" dirty="0">
                <a:latin typeface="Lucida Grande" charset="0"/>
              </a:rPr>
              <a:t>Reliable </a:t>
            </a:r>
            <a:r>
              <a:rPr lang="en-US" sz="1400" dirty="0" smtClean="0">
                <a:latin typeface="Lucida Grande" charset="0"/>
              </a:rPr>
              <a:t>operation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156176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dirty="0">
                <a:latin typeface="Lucida Grande" charset="0"/>
              </a:rPr>
              <a:t>Get up and running </a:t>
            </a:r>
            <a:r>
              <a:rPr lang="en-US" sz="1400" dirty="0" smtClean="0">
                <a:latin typeface="Lucida Grande" charset="0"/>
              </a:rPr>
              <a:t>quickly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940152" y="2689175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dirty="0">
                <a:latin typeface="Lucida Grande" charset="0"/>
              </a:rPr>
              <a:t>Simple and fair </a:t>
            </a:r>
            <a:r>
              <a:rPr lang="en-US" sz="1400" dirty="0" smtClean="0">
                <a:latin typeface="Lucida Grande" charset="0"/>
              </a:rPr>
              <a:t>licensing</a:t>
            </a:r>
            <a:endParaRPr lang="en-US" sz="1400" dirty="0">
              <a:solidFill>
                <a:srgbClr val="A0C62C"/>
              </a:solidFill>
              <a:latin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004D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Leere Präsentation">
  <a:themeElements>
    <a:clrScheme name="Benutzerdefinier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DA4EB"/>
      </a:hlink>
      <a:folHlink>
        <a:srgbClr val="071535"/>
      </a:folHlink>
    </a:clrScheme>
    <a:fontScheme name="Leere Präsentatio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1156</Words>
  <Application>Microsoft Office PowerPoint</Application>
  <PresentationFormat>Bildschirmpräsentation (4:3)</PresentationFormat>
  <Paragraphs>282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Leere Präsentation</vt:lpstr>
      <vt:lpstr>The All-In-One Network Monitoring Solution</vt:lpstr>
      <vt:lpstr>Agenda</vt:lpstr>
      <vt:lpstr>Why Network Monitoring?</vt:lpstr>
      <vt:lpstr>What Does Comprehensive Network Monitoring Do?</vt:lpstr>
      <vt:lpstr>Who Should Monitor?</vt:lpstr>
      <vt:lpstr>How To Find The Right Solution?</vt:lpstr>
      <vt:lpstr>PRTG: Makes it Easy</vt:lpstr>
      <vt:lpstr>PRTG: Makes it Easy</vt:lpstr>
      <vt:lpstr>PRTG: Your Benefits</vt:lpstr>
      <vt:lpstr>PRTG: The All-In License Model</vt:lpstr>
      <vt:lpstr>PRTG: Licenses and Pricing</vt:lpstr>
      <vt:lpstr>PRTG: Licenses and Pricing</vt:lpstr>
      <vt:lpstr>PRTG: Software Made in Germany </vt:lpstr>
      <vt:lpstr>PowerPoint-Präsentation</vt:lpstr>
      <vt:lpstr>Thank You!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* *</dc:creator>
  <cp:lastModifiedBy>Kristine Schwabauer</cp:lastModifiedBy>
  <cp:revision>404</cp:revision>
  <cp:lastPrinted>2012-05-22T08:03:32Z</cp:lastPrinted>
  <dcterms:created xsi:type="dcterms:W3CDTF">2011-06-22T14:37:25Z</dcterms:created>
  <dcterms:modified xsi:type="dcterms:W3CDTF">2014-03-07T11:55:51Z</dcterms:modified>
</cp:coreProperties>
</file>